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71"/>
  </p:notesMasterIdLst>
  <p:sldIdLst>
    <p:sldId id="256" r:id="rId2"/>
    <p:sldId id="257" r:id="rId3"/>
    <p:sldId id="298" r:id="rId4"/>
    <p:sldId id="299" r:id="rId5"/>
    <p:sldId id="258" r:id="rId6"/>
    <p:sldId id="259" r:id="rId7"/>
    <p:sldId id="332" r:id="rId8"/>
    <p:sldId id="331" r:id="rId9"/>
    <p:sldId id="266" r:id="rId10"/>
    <p:sldId id="267" r:id="rId11"/>
    <p:sldId id="268" r:id="rId12"/>
    <p:sldId id="260" r:id="rId13"/>
    <p:sldId id="261" r:id="rId14"/>
    <p:sldId id="262" r:id="rId15"/>
    <p:sldId id="263" r:id="rId16"/>
    <p:sldId id="265" r:id="rId17"/>
    <p:sldId id="264" r:id="rId18"/>
    <p:sldId id="273" r:id="rId19"/>
    <p:sldId id="334" r:id="rId20"/>
    <p:sldId id="337" r:id="rId21"/>
    <p:sldId id="270" r:id="rId22"/>
    <p:sldId id="336" r:id="rId23"/>
    <p:sldId id="335" r:id="rId24"/>
    <p:sldId id="271" r:id="rId25"/>
    <p:sldId id="272" r:id="rId26"/>
    <p:sldId id="325" r:id="rId27"/>
    <p:sldId id="301" r:id="rId28"/>
    <p:sldId id="300" r:id="rId29"/>
    <p:sldId id="312" r:id="rId30"/>
    <p:sldId id="326" r:id="rId31"/>
    <p:sldId id="327" r:id="rId32"/>
    <p:sldId id="328" r:id="rId33"/>
    <p:sldId id="338" r:id="rId34"/>
    <p:sldId id="339" r:id="rId35"/>
    <p:sldId id="340" r:id="rId36"/>
    <p:sldId id="342" r:id="rId37"/>
    <p:sldId id="341" r:id="rId38"/>
    <p:sldId id="343" r:id="rId39"/>
    <p:sldId id="344" r:id="rId40"/>
    <p:sldId id="310" r:id="rId41"/>
    <p:sldId id="345" r:id="rId42"/>
    <p:sldId id="306" r:id="rId43"/>
    <p:sldId id="308" r:id="rId44"/>
    <p:sldId id="309" r:id="rId45"/>
    <p:sldId id="349" r:id="rId46"/>
    <p:sldId id="355" r:id="rId47"/>
    <p:sldId id="357" r:id="rId48"/>
    <p:sldId id="358" r:id="rId49"/>
    <p:sldId id="359" r:id="rId50"/>
    <p:sldId id="354" r:id="rId51"/>
    <p:sldId id="360" r:id="rId52"/>
    <p:sldId id="362" r:id="rId53"/>
    <p:sldId id="356" r:id="rId54"/>
    <p:sldId id="353" r:id="rId55"/>
    <p:sldId id="361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296" r:id="rId69"/>
    <p:sldId id="352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8098D30-8748-9846-8771-BCC107CB328B}">
          <p14:sldIdLst>
            <p14:sldId id="256"/>
            <p14:sldId id="257"/>
          </p14:sldIdLst>
        </p14:section>
        <p14:section name="Preliminary" id="{D5E4A972-1B72-4075-A24C-D4369DE9CBAE}">
          <p14:sldIdLst>
            <p14:sldId id="298"/>
            <p14:sldId id="299"/>
          </p14:sldIdLst>
        </p14:section>
        <p14:section name="Activity" id="{B71D0D00-5213-412D-9165-340D89229FFA}">
          <p14:sldIdLst>
            <p14:sldId id="258"/>
            <p14:sldId id="259"/>
            <p14:sldId id="332"/>
            <p14:sldId id="331"/>
            <p14:sldId id="266"/>
            <p14:sldId id="267"/>
            <p14:sldId id="268"/>
            <p14:sldId id="260"/>
            <p14:sldId id="261"/>
            <p14:sldId id="262"/>
            <p14:sldId id="263"/>
            <p14:sldId id="265"/>
            <p14:sldId id="264"/>
            <p14:sldId id="273"/>
            <p14:sldId id="334"/>
            <p14:sldId id="337"/>
            <p14:sldId id="270"/>
            <p14:sldId id="336"/>
            <p14:sldId id="335"/>
            <p14:sldId id="271"/>
            <p14:sldId id="272"/>
          </p14:sldIdLst>
        </p14:section>
        <p14:section name="Layout and View Concepts" id="{F9AA75A2-F994-4ED8-939C-372EB0A5E658}">
          <p14:sldIdLst>
            <p14:sldId id="325"/>
            <p14:sldId id="301"/>
            <p14:sldId id="300"/>
            <p14:sldId id="312"/>
            <p14:sldId id="326"/>
            <p14:sldId id="327"/>
            <p14:sldId id="328"/>
            <p14:sldId id="338"/>
            <p14:sldId id="339"/>
            <p14:sldId id="340"/>
            <p14:sldId id="342"/>
            <p14:sldId id="341"/>
            <p14:sldId id="343"/>
            <p14:sldId id="344"/>
            <p14:sldId id="310"/>
            <p14:sldId id="345"/>
            <p14:sldId id="306"/>
            <p14:sldId id="308"/>
            <p14:sldId id="309"/>
          </p14:sldIdLst>
        </p14:section>
        <p14:section name="Designing Layouts" id="{4E1258D1-D41D-434D-AC57-762593A8EF15}">
          <p14:sldIdLst>
            <p14:sldId id="349"/>
            <p14:sldId id="355"/>
            <p14:sldId id="357"/>
            <p14:sldId id="358"/>
            <p14:sldId id="359"/>
            <p14:sldId id="354"/>
            <p14:sldId id="360"/>
            <p14:sldId id="362"/>
            <p14:sldId id="356"/>
          </p14:sldIdLst>
        </p14:section>
        <p14:section name="Handling Events" id="{2FACB94C-168E-415C-BCD3-19C5AF11EC37}">
          <p14:sldIdLst>
            <p14:sldId id="353"/>
            <p14:sldId id="36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Lab task" id="{D4AF74B7-6EF5-48D8-88E7-C8C16D722921}">
          <p14:sldIdLst>
            <p14:sldId id="324"/>
            <p14:sldId id="296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jian" initials="j" lastIdx="1" clrIdx="0">
    <p:extLst>
      <p:ext uri="{19B8F6BF-5375-455C-9EA6-DF929625EA0E}">
        <p15:presenceInfo xmlns:p15="http://schemas.microsoft.com/office/powerpoint/2012/main" userId="jianj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277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2CD33-3AB7-4BBC-9B21-89662B35BA11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91D5-423E-4AE1-B476-37CE3C66B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you define 2 launcher activities, your app will have 2 icons in the app launcher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1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http://phandroid.com/wp-content/uploads/2017/02/actionlauncher.png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49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instance, to let Android system choose an suitable activity (from) for sending email: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Intent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Intent(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Intent.ACTION_SEND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Intent.putExtra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Intent.EXTRA_EMAIL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recipientArray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(intent);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5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only observations. Real WeChat could use different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21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 be useful when you need to forward contents of an Intent.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13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https://www.tourismburlington.com/wp-content/uploads/2013/05/1RoomSuite.jpg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75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static.studytonight.com</a:t>
            </a:r>
            <a:r>
              <a:rPr lang="en-GB" dirty="0"/>
              <a:t>/android/images/android-view-</a:t>
            </a:r>
            <a:r>
              <a:rPr lang="en-GB" dirty="0" err="1"/>
              <a:t>types.jpg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69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60FC2-F95D-4C5B-9497-440E6CCC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44A531-8423-4002-BA48-31C043362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0C564-1FC9-415C-BBCB-77E0B361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EB422-DA62-48A5-BB8B-493BA5E8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D5D8B-AF1B-42B3-9439-92001B44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D8417D-D53C-48E7-A0ED-74C001A83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2250" y="113571"/>
            <a:ext cx="3619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51162-41D7-4406-88CF-06D65AC3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90B86-4122-42C6-B66F-8F14A437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24889"/>
            <a:ext cx="7886700" cy="5052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0A0A-292B-49BD-A6BD-BD2F1E7A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9ECDC8-E3D1-466C-8FFB-1E92AE5F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C91FD-910A-46DB-9966-F76D60E0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A3219-EDD0-4E36-8A35-DFD26B846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8C8B96-EBE6-4F82-85FA-52B065935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3B3799-E18F-4B30-9FB8-67B3C94DB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3467E-8596-4A44-9309-28E2C7B1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0FBE2-7F10-446A-B7F7-FE59E1ED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F98EA-7789-4955-91BC-CEE9448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23E10-7D85-41D8-BE9A-B6C8A7A23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78DE-BFDB-435F-95AB-91DCC44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87AA8-753A-48C0-B19E-F00DB1AB5E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17CA4-5F97-4BA1-A205-B84D670B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99083-D96F-4D69-B936-865A7CD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9764A-59FC-43FE-854D-2F39BA0B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5B914B-01FE-40EE-9E97-D5D8E8DA2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2D41A-9D96-4384-9217-28B436E2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F8FA0-C8FB-4102-9A44-0E7A5454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9A183-8D17-4438-B943-88F8F68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7208E-107D-4E2D-85B9-13951C53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8E23A-F68E-44A1-BF2E-11939FF3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F691EC-D85E-4E22-A3B0-F103327DA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E26C-D31F-4F44-B213-2C2E87C8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48FDA-6A04-4D14-98FF-B89C10D8B5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766E2E-77EE-45FA-AB5D-65C3D24AE5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7B7D-BD92-49D5-9DD4-8A35358B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9DEEED-7C8B-4C4B-8D8C-3F6D1CE2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E7CB7-CAD6-46F5-A02A-5FBF6514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7D5AB2-67F7-4B5E-8544-50AFD4FB6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D691-B38A-4F9E-9608-71CFBFCF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05AB4-FC07-471F-814F-15C55F0CE0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51814"/>
            <a:ext cx="3868340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09CA2-646C-4512-BCD1-196EAA930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42" y="1988562"/>
            <a:ext cx="3868340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869EF-B52E-451D-920B-4E69EEF726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6767" y="1251814"/>
            <a:ext cx="3887391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A2B9F7-464D-4F9D-B231-A91B58EE0B3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988562"/>
            <a:ext cx="3887391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7AE73-D9F0-4BAB-A412-E62E8051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C88C6-C8B9-4628-AC9C-280834C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13B34E-C46F-4451-92CE-A5A4BC19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96E489-32C7-4056-B770-C65123211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F6DE4-796E-4EE3-8C8C-6895A24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5CEFD-B20D-4CF0-B3BD-62B096EE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E427B-C39E-49C8-B5B8-5794DB5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AFA251-F46B-4C4A-9615-9C65390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A0C816-6590-455C-8168-6187B56C6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32E49-C000-4CDA-AA2C-2B1A6DE7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B54F48-E142-4819-9AF0-9CCF35A8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12449-8A21-4503-A055-82EFA521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BD646-28DB-405E-B9D7-782ECFB84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00A-3290-42C7-8842-9C4C6F5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CCCE4-3952-407D-976B-1FB59BC9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2A1CB-262A-4EDF-BB3D-7605333D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5B2D9-BE5F-4671-93EE-EE7C21D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914A25-BABE-40FF-A1CB-880EF308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F1AF1-E7E3-4D36-8732-400C5F7B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528BB3-811F-490E-A48C-2846B530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1A663-C8FB-467F-ACA0-552FD4C2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773488-F4CE-4F8C-9848-2320448AD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E703C-4EDE-43DC-B451-48E8C30B3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E80A6-ADBE-4B7C-A324-0B1415C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EE7D6-1D4A-42BF-AE45-06E02D97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E6A64-8A39-45DC-A7C4-4CBCF344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D0F89-873D-4784-B7DC-252606C76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65E27D-2D26-467F-B340-0A9978C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5098CF-BED7-4238-A328-FD9CFE59A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4DD7D-53D4-4CBB-B721-24E4097AB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UI Elements and Events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BF3C2-0985-4CD5-951A-2810E767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D6B43-AE1F-415C-966C-447F6E6A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3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009745/what-does-the-question-mark-in-java-generics-type-parameter-mean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2965817/practical-difference-between-position-and-row-id-in-onlistitemclick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8657540/what-is-the-difference-between-getwidth-height-and-getmeasuredwidth-height-i" TargetMode="External"/><Relationship Id="rId2" Type="http://schemas.openxmlformats.org/officeDocument/2006/relationships/hyperlink" Target="https://stackoverflow.com/questions/3591784/views-getwidth-and-getheight-returns-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4F8-918D-F44C-B05E-CFB425046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UI Elements and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659F3-55B0-BF4D-BC83-79A8996D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Jianjun.Chen@xjtlu.edu.cn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5FA4-7924-FC4A-858C-996C2E79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4528-889B-A24D-AA13-A4FBE142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09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A2A5-CBD3-4C03-BADB-6E26A5A0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604E1-6E8C-49E8-A394-A2EEA98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8A494E64-5A63-4F9B-841D-8125CAA5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169" y="924493"/>
            <a:ext cx="5901193" cy="25168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36287B8B-673A-430D-B234-CB4AD0FE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98" y="4072524"/>
            <a:ext cx="6200003" cy="1837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BE794342-574B-4E43-A5C6-091CAB1E6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4" y="1494439"/>
            <a:ext cx="2858683" cy="20229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7">
            <a:extLst>
              <a:ext uri="{FF2B5EF4-FFF2-40B4-BE49-F238E27FC236}">
                <a16:creationId xmlns:a16="http://schemas.microsoft.com/office/drawing/2014/main" id="{2CDE3E82-0EB6-4CF8-A4B5-6033C4C4F04E}"/>
              </a:ext>
            </a:extLst>
          </p:cNvPr>
          <p:cNvSpPr/>
          <p:nvPr/>
        </p:nvSpPr>
        <p:spPr>
          <a:xfrm>
            <a:off x="5010666" y="136524"/>
            <a:ext cx="645641" cy="64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0" name="椭圆 8">
            <a:extLst>
              <a:ext uri="{FF2B5EF4-FFF2-40B4-BE49-F238E27FC236}">
                <a16:creationId xmlns:a16="http://schemas.microsoft.com/office/drawing/2014/main" id="{E3A3B73E-7FCF-4C28-B87E-35AEDE1AF642}"/>
              </a:ext>
            </a:extLst>
          </p:cNvPr>
          <p:cNvSpPr/>
          <p:nvPr/>
        </p:nvSpPr>
        <p:spPr>
          <a:xfrm>
            <a:off x="5792420" y="1172239"/>
            <a:ext cx="645641" cy="64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11" name="椭圆 9">
            <a:extLst>
              <a:ext uri="{FF2B5EF4-FFF2-40B4-BE49-F238E27FC236}">
                <a16:creationId xmlns:a16="http://schemas.microsoft.com/office/drawing/2014/main" id="{4C11760A-B7DF-4901-A0DD-D5371EC19A8E}"/>
              </a:ext>
            </a:extLst>
          </p:cNvPr>
          <p:cNvSpPr/>
          <p:nvPr/>
        </p:nvSpPr>
        <p:spPr>
          <a:xfrm>
            <a:off x="3057267" y="2823903"/>
            <a:ext cx="645641" cy="644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2" name="椭圆 12">
            <a:extLst>
              <a:ext uri="{FF2B5EF4-FFF2-40B4-BE49-F238E27FC236}">
                <a16:creationId xmlns:a16="http://schemas.microsoft.com/office/drawing/2014/main" id="{56FF9C07-086D-490C-B7AF-ECAFE6E4C7A5}"/>
              </a:ext>
            </a:extLst>
          </p:cNvPr>
          <p:cNvSpPr/>
          <p:nvPr/>
        </p:nvSpPr>
        <p:spPr>
          <a:xfrm>
            <a:off x="598790" y="4563332"/>
            <a:ext cx="645641" cy="64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2AF64B9F-0A6F-4981-9DAF-AD516DB8642F}"/>
              </a:ext>
            </a:extLst>
          </p:cNvPr>
          <p:cNvSpPr/>
          <p:nvPr/>
        </p:nvSpPr>
        <p:spPr>
          <a:xfrm>
            <a:off x="781565" y="2480223"/>
            <a:ext cx="7333735" cy="388435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24">
            <a:extLst>
              <a:ext uri="{FF2B5EF4-FFF2-40B4-BE49-F238E27FC236}">
                <a16:creationId xmlns:a16="http://schemas.microsoft.com/office/drawing/2014/main" id="{D9A1CC2D-74D7-4CEB-8DCF-37C1799EA2EE}"/>
              </a:ext>
            </a:extLst>
          </p:cNvPr>
          <p:cNvCxnSpPr/>
          <p:nvPr/>
        </p:nvCxnSpPr>
        <p:spPr>
          <a:xfrm>
            <a:off x="5656307" y="1577077"/>
            <a:ext cx="0" cy="339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9">
            <a:extLst>
              <a:ext uri="{FF2B5EF4-FFF2-40B4-BE49-F238E27FC236}">
                <a16:creationId xmlns:a16="http://schemas.microsoft.com/office/drawing/2014/main" id="{1FAA9B7C-F124-4D21-80F2-C43B40B149AA}"/>
              </a:ext>
            </a:extLst>
          </p:cNvPr>
          <p:cNvCxnSpPr/>
          <p:nvPr/>
        </p:nvCxnSpPr>
        <p:spPr>
          <a:xfrm>
            <a:off x="4828403" y="458724"/>
            <a:ext cx="0" cy="4819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2">
            <a:extLst>
              <a:ext uri="{FF2B5EF4-FFF2-40B4-BE49-F238E27FC236}">
                <a16:creationId xmlns:a16="http://schemas.microsoft.com/office/drawing/2014/main" id="{9FFB30E4-8F2E-4D9E-B9C4-8992B1767C4A}"/>
              </a:ext>
            </a:extLst>
          </p:cNvPr>
          <p:cNvCxnSpPr/>
          <p:nvPr/>
        </p:nvCxnSpPr>
        <p:spPr>
          <a:xfrm>
            <a:off x="4173495" y="4885532"/>
            <a:ext cx="23138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3">
            <a:extLst>
              <a:ext uri="{FF2B5EF4-FFF2-40B4-BE49-F238E27FC236}">
                <a16:creationId xmlns:a16="http://schemas.microsoft.com/office/drawing/2014/main" id="{D6C5F715-13C9-415A-83CB-3C20A6C1A691}"/>
              </a:ext>
            </a:extLst>
          </p:cNvPr>
          <p:cNvCxnSpPr/>
          <p:nvPr/>
        </p:nvCxnSpPr>
        <p:spPr>
          <a:xfrm>
            <a:off x="1358214" y="4072524"/>
            <a:ext cx="0" cy="1837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8">
            <a:extLst>
              <a:ext uri="{FF2B5EF4-FFF2-40B4-BE49-F238E27FC236}">
                <a16:creationId xmlns:a16="http://schemas.microsoft.com/office/drawing/2014/main" id="{2A89E236-F20F-4A98-908D-267647A3070C}"/>
              </a:ext>
            </a:extLst>
          </p:cNvPr>
          <p:cNvSpPr txBox="1"/>
          <p:nvPr/>
        </p:nvSpPr>
        <p:spPr>
          <a:xfrm>
            <a:off x="5486400" y="3749358"/>
            <a:ext cx="2471347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This activity is the entry point for this app</a:t>
            </a:r>
          </a:p>
        </p:txBody>
      </p:sp>
      <p:sp>
        <p:nvSpPr>
          <p:cNvPr id="19" name="文本框 39">
            <a:extLst>
              <a:ext uri="{FF2B5EF4-FFF2-40B4-BE49-F238E27FC236}">
                <a16:creationId xmlns:a16="http://schemas.microsoft.com/office/drawing/2014/main" id="{A4265E83-606D-4857-BC30-EA881BDFC35D}"/>
              </a:ext>
            </a:extLst>
          </p:cNvPr>
          <p:cNvSpPr txBox="1"/>
          <p:nvPr/>
        </p:nvSpPr>
        <p:spPr>
          <a:xfrm>
            <a:off x="5302597" y="5694987"/>
            <a:ext cx="2812703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This activity will appear as an icon in the app launcher</a:t>
            </a:r>
          </a:p>
        </p:txBody>
      </p:sp>
      <p:cxnSp>
        <p:nvCxnSpPr>
          <p:cNvPr id="20" name="直接箭头连接符 41">
            <a:extLst>
              <a:ext uri="{FF2B5EF4-FFF2-40B4-BE49-F238E27FC236}">
                <a16:creationId xmlns:a16="http://schemas.microsoft.com/office/drawing/2014/main" id="{454A3E96-6937-483B-8C74-8009E923C172}"/>
              </a:ext>
            </a:extLst>
          </p:cNvPr>
          <p:cNvCxnSpPr/>
          <p:nvPr/>
        </p:nvCxnSpPr>
        <p:spPr>
          <a:xfrm flipV="1">
            <a:off x="5199106" y="5461874"/>
            <a:ext cx="0" cy="4060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43">
            <a:extLst>
              <a:ext uri="{FF2B5EF4-FFF2-40B4-BE49-F238E27FC236}">
                <a16:creationId xmlns:a16="http://schemas.microsoft.com/office/drawing/2014/main" id="{093EC28A-720E-44FB-95AF-155D374955E8}"/>
              </a:ext>
            </a:extLst>
          </p:cNvPr>
          <p:cNvCxnSpPr/>
          <p:nvPr/>
        </p:nvCxnSpPr>
        <p:spPr>
          <a:xfrm>
            <a:off x="5330396" y="4242981"/>
            <a:ext cx="0" cy="395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44">
            <a:extLst>
              <a:ext uri="{FF2B5EF4-FFF2-40B4-BE49-F238E27FC236}">
                <a16:creationId xmlns:a16="http://schemas.microsoft.com/office/drawing/2014/main" id="{40496233-03F4-48D9-A385-28AB641F0018}"/>
              </a:ext>
            </a:extLst>
          </p:cNvPr>
          <p:cNvCxnSpPr/>
          <p:nvPr/>
        </p:nvCxnSpPr>
        <p:spPr>
          <a:xfrm>
            <a:off x="4203871" y="5415536"/>
            <a:ext cx="308815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7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4E945-2D64-4735-85AD-E7B98B35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Starting Activities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73FE4-B732-499C-A188-4AB80E45A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Activities can be started by calling the function: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The Intent object contains the information of the target activity.</a:t>
            </a:r>
          </a:p>
          <a:p>
            <a:r>
              <a:rPr lang="en-US" altLang="zh-CN" dirty="0"/>
              <a:t>You can start an activity using the activity class name </a:t>
            </a:r>
            <a:r>
              <a:rPr lang="en-US" altLang="zh-CN" dirty="0">
                <a:solidFill>
                  <a:srgbClr val="FF0000"/>
                </a:solidFill>
              </a:rPr>
              <a:t>explicitly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But in many cases, you don’t know the activity name that can handle a certain request.</a:t>
            </a:r>
          </a:p>
          <a:p>
            <a:pPr lvl="1"/>
            <a:r>
              <a:rPr lang="en-US" altLang="zh-CN" dirty="0"/>
              <a:t>You can let the Android system to choose one for you by using an </a:t>
            </a:r>
            <a:r>
              <a:rPr lang="en-US" altLang="zh-CN" u="sng" dirty="0">
                <a:solidFill>
                  <a:srgbClr val="FF0000"/>
                </a:solidFill>
              </a:rPr>
              <a:t>implicit intent</a:t>
            </a:r>
            <a:r>
              <a:rPr lang="en-US" altLang="zh-CN" dirty="0"/>
              <a:t> (an example will be given later).</a:t>
            </a:r>
            <a:endParaRPr lang="zh-CN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0033C-1717-45BB-9701-47DED734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C8B98-F029-45E4-A705-4755E081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5DD6-BFE2-46BD-AFCE-ED798E69D270}"/>
              </a:ext>
            </a:extLst>
          </p:cNvPr>
          <p:cNvSpPr txBox="1"/>
          <p:nvPr/>
        </p:nvSpPr>
        <p:spPr>
          <a:xfrm>
            <a:off x="913774" y="17727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startActivity</a:t>
            </a:r>
            <a:r>
              <a:rPr lang="en-US" altLang="zh-CN" sz="2000" dirty="0">
                <a:latin typeface="Consolas" panose="020B0609020204030204" pitchFamily="49" charset="0"/>
                <a:cs typeface="Courier New" panose="02070309020205020404" pitchFamily="49" charset="0"/>
              </a:rPr>
              <a:t>(Intent intent)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85C12-0E78-4C04-B058-031D8B68A333}"/>
              </a:ext>
            </a:extLst>
          </p:cNvPr>
          <p:cNvSpPr txBox="1"/>
          <p:nvPr/>
        </p:nvSpPr>
        <p:spPr>
          <a:xfrm>
            <a:off x="913774" y="3928905"/>
            <a:ext cx="6970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startActivity</a:t>
            </a:r>
            <a:r>
              <a:rPr lang="en-US" altLang="zh-CN" sz="2000" dirty="0">
                <a:latin typeface="Consolas" panose="020B0609020204030204" pitchFamily="49" charset="0"/>
                <a:cs typeface="Courier New" panose="02070309020205020404" pitchFamily="49" charset="0"/>
              </a:rPr>
              <a:t>(new Intent(this, Activity2.class));</a:t>
            </a:r>
          </a:p>
        </p:txBody>
      </p:sp>
    </p:spTree>
    <p:extLst>
      <p:ext uri="{BB962C8B-B14F-4D97-AF65-F5344CB8AC3E}">
        <p14:creationId xmlns:p14="http://schemas.microsoft.com/office/powerpoint/2010/main" val="62161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4AD8-2D55-4984-B483-2DA41C76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Starting Activities: Example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08C6-49A3-42D2-803C-394704AF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When a user tap on the WeChat icon, its corresponding greeting page will be shown.</a:t>
            </a:r>
          </a:p>
          <a:p>
            <a:pPr lvl="1"/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The Android system invokes the launcher activity of WeChat.</a:t>
            </a:r>
          </a:p>
          <a:p>
            <a:pPr lvl="2"/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Apps that request for online payment (such as railway ticket payment) can directly reach the payment page.</a:t>
            </a:r>
          </a:p>
          <a:p>
            <a:pPr lvl="1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Another app invokes the payment activity of WeChat.</a:t>
            </a:r>
          </a:p>
          <a:p>
            <a:pPr lvl="2"/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By scanning a QR code using WeChat, the payment page can also be reached.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FDC93-E41D-4D75-9D70-E2EDFB8B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7237E-250B-4305-A7BD-7156ADCE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9434D74-2912-4C13-B775-EB4D6C20A1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95" y="509517"/>
            <a:ext cx="752355" cy="7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93AF-F3D1-440A-B40B-B4777176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 “Back Stack”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E2EE-E10A-432B-8D10-82F12C24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When a new activity is launched, the previous activity will be paused and sent to the top of the </a:t>
            </a:r>
            <a:r>
              <a:rPr lang="en-US" altLang="zh-CN" sz="2400" u="sng" dirty="0"/>
              <a:t>back stack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dirty="0"/>
              <a:t>Activities in the back stack follows the rule of last-in-first-out.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When the user clicks “back” button, the current activity will be destroyed.</a:t>
            </a:r>
          </a:p>
          <a:p>
            <a:pPr lvl="1"/>
            <a:r>
              <a:rPr lang="en-US" altLang="zh-CN" sz="2000" dirty="0"/>
              <a:t>The top activity in the back stack will be activated and shown.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E2D75-308B-4538-A199-4BE5025E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0573A-E9B2-4644-A99A-8D599C3D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A22FC097-B0F1-436E-8636-B84C6802E563}"/>
              </a:ext>
            </a:extLst>
          </p:cNvPr>
          <p:cNvGrpSpPr/>
          <p:nvPr/>
        </p:nvGrpSpPr>
        <p:grpSpPr>
          <a:xfrm>
            <a:off x="5774392" y="216936"/>
            <a:ext cx="2558305" cy="1016379"/>
            <a:chOff x="6236616" y="496371"/>
            <a:chExt cx="2558305" cy="1016379"/>
          </a:xfrm>
        </p:grpSpPr>
        <p:pic>
          <p:nvPicPr>
            <p:cNvPr id="7" name="图片 7">
              <a:extLst>
                <a:ext uri="{FF2B5EF4-FFF2-40B4-BE49-F238E27FC236}">
                  <a16:creationId xmlns:a16="http://schemas.microsoft.com/office/drawing/2014/main" id="{45E373B3-08C3-45CE-81A1-57760A0E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0056" y="1175099"/>
              <a:ext cx="2494865" cy="337651"/>
            </a:xfrm>
            <a:prstGeom prst="rect">
              <a:avLst/>
            </a:prstGeom>
          </p:spPr>
        </p:pic>
        <p:sp>
          <p:nvSpPr>
            <p:cNvPr id="8" name="箭头: 下 9">
              <a:extLst>
                <a:ext uri="{FF2B5EF4-FFF2-40B4-BE49-F238E27FC236}">
                  <a16:creationId xmlns:a16="http://schemas.microsoft.com/office/drawing/2014/main" id="{E27966EB-9150-48E8-83F3-BB7096A19078}"/>
                </a:ext>
              </a:extLst>
            </p:cNvPr>
            <p:cNvSpPr/>
            <p:nvPr/>
          </p:nvSpPr>
          <p:spPr>
            <a:xfrm>
              <a:off x="6672648" y="860245"/>
              <a:ext cx="345989" cy="2842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ACC4DB82-C53E-44D2-A83C-B88674741134}"/>
                </a:ext>
              </a:extLst>
            </p:cNvPr>
            <p:cNvSpPr txBox="1"/>
            <p:nvPr/>
          </p:nvSpPr>
          <p:spPr>
            <a:xfrm>
              <a:off x="6236616" y="496371"/>
              <a:ext cx="1310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Back button</a:t>
              </a:r>
            </a:p>
          </p:txBody>
        </p:sp>
      </p:grpSp>
      <p:pic>
        <p:nvPicPr>
          <p:cNvPr id="10" name="图片 8">
            <a:extLst>
              <a:ext uri="{FF2B5EF4-FFF2-40B4-BE49-F238E27FC236}">
                <a16:creationId xmlns:a16="http://schemas.microsoft.com/office/drawing/2014/main" id="{D558D9C3-465B-440A-A43A-CDAEDBD6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2" y="3879924"/>
            <a:ext cx="6588967" cy="20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8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EC93-405D-4E4E-A96E-D062F6D8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 Life Cycle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7E9-0E09-41D1-8878-2A09C8661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An activity has four </a:t>
            </a:r>
            <a:r>
              <a:rPr lang="en-US" altLang="zh-CN" u="sng" dirty="0"/>
              <a:t>states</a:t>
            </a:r>
            <a:r>
              <a:rPr lang="en-US" altLang="zh-CN" dirty="0"/>
              <a:t> in its life cycle.</a:t>
            </a:r>
          </a:p>
          <a:p>
            <a:pPr lvl="1"/>
            <a:r>
              <a:rPr lang="en-US" altLang="zh-CN" b="1" dirty="0"/>
              <a:t>Running</a:t>
            </a:r>
            <a:r>
              <a:rPr lang="en-US" altLang="zh-CN" dirty="0"/>
              <a:t>: the activity is on the top of the screen and gained focus.</a:t>
            </a:r>
          </a:p>
          <a:p>
            <a:pPr lvl="1"/>
            <a:r>
              <a:rPr lang="en-US" altLang="zh-CN" b="1" dirty="0"/>
              <a:t>Paused</a:t>
            </a:r>
            <a:r>
              <a:rPr lang="en-US" altLang="zh-CN" dirty="0"/>
              <a:t>: the activity is partially covered by other activities.</a:t>
            </a:r>
          </a:p>
          <a:p>
            <a:pPr lvl="1"/>
            <a:r>
              <a:rPr lang="en-US" altLang="zh-CN" b="1" dirty="0"/>
              <a:t>Stopped</a:t>
            </a:r>
            <a:r>
              <a:rPr lang="en-US" altLang="zh-CN" dirty="0"/>
              <a:t>: the activity is completely covered by another running activity.</a:t>
            </a:r>
          </a:p>
          <a:p>
            <a:pPr lvl="1"/>
            <a:r>
              <a:rPr lang="en-US" altLang="zh-CN" b="1" dirty="0"/>
              <a:t>Destroyed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When running short of memory, a stopped activity is more likely to get killed than a paused/running activity.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Each time the state of an activity is changed,  its corresponding </a:t>
            </a:r>
            <a:r>
              <a:rPr lang="en-US" altLang="zh-CN" u="sng" dirty="0"/>
              <a:t>callback functions</a:t>
            </a:r>
            <a:r>
              <a:rPr lang="en-US" altLang="zh-CN" dirty="0"/>
              <a:t> will be invoked.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49DE8-1FBA-4BFA-92E7-2EF78804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41B91-46D2-452F-9969-AEA2BF8B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98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294A-FBE5-48A4-9D28-C3C34343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 State Change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D946-5139-412A-8EE4-F2160617E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61872"/>
            <a:ext cx="4375429" cy="4915091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When an activity is started:</a:t>
            </a:r>
          </a:p>
          <a:p>
            <a:pPr lvl="1"/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OnCreate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-&gt;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onStart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-&gt;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onResume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lvl="1"/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Loses focus and become invisible: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onPause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-&gt;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onStop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1"/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Recaptured focus:</a:t>
            </a:r>
          </a:p>
          <a:p>
            <a:pPr lvl="1"/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OnRestart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-&gt;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onStart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 -&gt;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onResume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lvl="1"/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Closed:</a:t>
            </a:r>
          </a:p>
          <a:p>
            <a:pPr lvl="1"/>
            <a:r>
              <a:rPr lang="en-US" altLang="zh-CN" dirty="0" err="1">
                <a:solidFill>
                  <a:srgbClr val="7030A0"/>
                </a:solidFill>
              </a:rPr>
              <a:t>onPause</a:t>
            </a:r>
            <a:r>
              <a:rPr lang="en-US" altLang="zh-CN" dirty="0">
                <a:solidFill>
                  <a:srgbClr val="7030A0"/>
                </a:solidFill>
              </a:rPr>
              <a:t> -&gt; </a:t>
            </a:r>
            <a:r>
              <a:rPr lang="en-US" altLang="zh-CN" dirty="0" err="1">
                <a:solidFill>
                  <a:srgbClr val="7030A0"/>
                </a:solidFill>
              </a:rPr>
              <a:t>onStop</a:t>
            </a:r>
            <a:r>
              <a:rPr lang="en-US" altLang="zh-CN" dirty="0">
                <a:solidFill>
                  <a:srgbClr val="7030A0"/>
                </a:solidFill>
              </a:rPr>
              <a:t> -&gt; </a:t>
            </a:r>
            <a:r>
              <a:rPr lang="en-US" altLang="zh-CN" dirty="0" err="1">
                <a:solidFill>
                  <a:srgbClr val="7030A0"/>
                </a:solidFill>
              </a:rPr>
              <a:t>onDestroy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89E3B-206C-4CC9-938A-417CD264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20A0F-EDF2-4FD6-A0C1-BA005CA8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DDC395D-76BC-443A-A489-2AAB1AAB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46" y="923054"/>
            <a:ext cx="4126779" cy="53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3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12EE-6BC8-43E8-94E8-874AE370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Callback Functions: Typical Uses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10CD-02C9-47F9-B63F-01595F9F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*The points above are very general. Carefully design your app and keep the life cycle graph in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BD42-B6D6-4CB0-92C9-B9D277DE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11FB9-8BA7-4100-814A-ECD634B6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B0F725-CA1F-426B-B0FA-6F5842FCD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519550"/>
              </p:ext>
            </p:extLst>
          </p:nvPr>
        </p:nvGraphicFramePr>
        <p:xfrm>
          <a:off x="628650" y="1464365"/>
          <a:ext cx="78867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924">
                  <a:extLst>
                    <a:ext uri="{9D8B030D-6E8A-4147-A177-3AD203B41FA5}">
                      <a16:colId xmlns:a16="http://schemas.microsoft.com/office/drawing/2014/main" val="190224365"/>
                    </a:ext>
                  </a:extLst>
                </a:gridCol>
                <a:gridCol w="5806776">
                  <a:extLst>
                    <a:ext uri="{9D8B030D-6E8A-4147-A177-3AD203B41FA5}">
                      <a16:colId xmlns:a16="http://schemas.microsoft.com/office/drawing/2014/main" val="343141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Function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Typical Use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6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onCreate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Initial setup, load persistent state.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01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onRestart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read cached state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6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onStart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reset application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31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onResume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start foreground-only behaviors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7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onPause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shutdown foreground-only behaviors (like animations)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4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onStop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cache state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2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onDestroy</a:t>
                      </a:r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save persistent state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6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9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4035-EE02-4F5A-9FD7-1C772C01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Callback Functions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DDDC-2C3A-454F-993F-CE8255C29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altLang="zh-CN" dirty="0"/>
              <a:t>Good implementation of </a:t>
            </a:r>
            <a:r>
              <a:rPr lang="en-GB" altLang="zh-CN" dirty="0" err="1"/>
              <a:t>callback</a:t>
            </a:r>
            <a:r>
              <a:rPr lang="en-GB" altLang="zh-CN" dirty="0"/>
              <a:t> functions can make your app more robust and performant.</a:t>
            </a:r>
          </a:p>
          <a:p>
            <a:pPr lvl="2"/>
            <a:endParaRPr lang="en-GB" altLang="zh-CN" dirty="0"/>
          </a:p>
          <a:p>
            <a:r>
              <a:rPr lang="en-GB" altLang="zh-CN" dirty="0"/>
              <a:t>Possible issues with a bad implementation:</a:t>
            </a:r>
          </a:p>
          <a:p>
            <a:pPr lvl="1"/>
            <a:r>
              <a:rPr lang="en-US" altLang="zh-CN" dirty="0"/>
              <a:t>Crashing if the user receives a phone call or switches to another app while using your app.</a:t>
            </a:r>
          </a:p>
          <a:p>
            <a:pPr lvl="1"/>
            <a:r>
              <a:rPr lang="en-US" altLang="zh-CN" dirty="0"/>
              <a:t>Consuming valuable system resources when the user is not actively using it.</a:t>
            </a:r>
          </a:p>
          <a:p>
            <a:pPr lvl="1"/>
            <a:r>
              <a:rPr lang="en-US" altLang="zh-CN" dirty="0"/>
              <a:t>Losing the user's progress if they leave your app and return to it at a later time.</a:t>
            </a:r>
          </a:p>
          <a:p>
            <a:pPr lvl="1"/>
            <a:r>
              <a:rPr lang="en-US" altLang="zh-CN" dirty="0"/>
              <a:t>Crashing or losing the user's progress when the screen rotates between landscape and portrait orientation.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53EA-0555-41D3-A71D-67AC3749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BDF1B-58E0-4B33-9634-191080E1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4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41C8-435D-41B7-9F91-9E0F5CB0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Data to Activity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0BDC2-3549-4AE4-B2AD-764EB54B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pass data to the activity you want to start, you can embed data into intent: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73C-0E83-42E7-A3FE-9477FAD6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B1F02-9C3F-404B-95A8-A96A9078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EA099612-5A90-4DAF-8752-6DECB674CFA5}"/>
              </a:ext>
            </a:extLst>
          </p:cNvPr>
          <p:cNvSpPr txBox="1"/>
          <p:nvPr/>
        </p:nvSpPr>
        <p:spPr>
          <a:xfrm>
            <a:off x="743866" y="2429394"/>
            <a:ext cx="765626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toPayment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PaymentActivity.</a:t>
            </a:r>
            <a:r>
              <a:rPr lang="en-US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toPayment.putExtra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"cost"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roomCost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toPayment.putExtra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roomNumber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room);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toPayment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642F317D-8194-46E6-A3F8-503211F1A91F}"/>
              </a:ext>
            </a:extLst>
          </p:cNvPr>
          <p:cNvSpPr txBox="1"/>
          <p:nvPr/>
        </p:nvSpPr>
        <p:spPr>
          <a:xfrm>
            <a:off x="743866" y="5091530"/>
            <a:ext cx="702307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payRequest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getIntent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payAmount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payRequest.getIntExtra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"cost"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roomNum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payRequest.getIntExtra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roomNumber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24DD91-86BA-4BA9-BCE9-9FAF8F168A6F}"/>
              </a:ext>
            </a:extLst>
          </p:cNvPr>
          <p:cNvSpPr/>
          <p:nvPr/>
        </p:nvSpPr>
        <p:spPr>
          <a:xfrm>
            <a:off x="2454804" y="3903658"/>
            <a:ext cx="668215" cy="60617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6603A-90E1-F8AA-1768-79D86B80410C}"/>
              </a:ext>
            </a:extLst>
          </p:cNvPr>
          <p:cNvSpPr txBox="1"/>
          <p:nvPr/>
        </p:nvSpPr>
        <p:spPr>
          <a:xfrm>
            <a:off x="824890" y="2088199"/>
            <a:ext cx="438471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Embed data in Intent and start activity: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112F-9389-1F98-30AF-6D5112BA56C9}"/>
              </a:ext>
            </a:extLst>
          </p:cNvPr>
          <p:cNvSpPr txBox="1"/>
          <p:nvPr/>
        </p:nvSpPr>
        <p:spPr>
          <a:xfrm>
            <a:off x="824890" y="4712087"/>
            <a:ext cx="392804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Inside </a:t>
            </a:r>
            <a:r>
              <a:rPr lang="en-US" sz="2000" dirty="0" err="1"/>
              <a:t>PaymentActivity.onCreate</a:t>
            </a:r>
            <a:r>
              <a:rPr lang="en-US" sz="2000" dirty="0"/>
              <a:t>():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D6B1B-AE1F-7C05-2530-DB297682CED3}"/>
              </a:ext>
            </a:extLst>
          </p:cNvPr>
          <p:cNvSpPr txBox="1"/>
          <p:nvPr/>
        </p:nvSpPr>
        <p:spPr>
          <a:xfrm>
            <a:off x="5698860" y="4014012"/>
            <a:ext cx="31036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the default value, if the key “cost” is not set previously, this value will be obtained.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D8038-B758-D059-3360-A0C22E77E4C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457950" y="4937342"/>
            <a:ext cx="792719" cy="47194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D5DD82-2208-A4E0-BA4E-BC780C62DA02}"/>
              </a:ext>
            </a:extLst>
          </p:cNvPr>
          <p:cNvSpPr txBox="1"/>
          <p:nvPr/>
        </p:nvSpPr>
        <p:spPr>
          <a:xfrm>
            <a:off x="6265963" y="3358826"/>
            <a:ext cx="24413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Key-value pairs like Map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3B359-1C0D-6E26-E8A6-BBEF32CFA13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698860" y="3098443"/>
            <a:ext cx="567103" cy="4450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2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41C8-435D-41B7-9F91-9E0F5CB0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Data to Activity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0BDC2-3549-4AE4-B2AD-764EB54B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code below has the same effect as the previous example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873C-0E83-42E7-A3FE-9477FAD6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B1F02-9C3F-404B-95A8-A96A9078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EA099612-5A90-4DAF-8752-6DECB674CFA5}"/>
              </a:ext>
            </a:extLst>
          </p:cNvPr>
          <p:cNvSpPr txBox="1"/>
          <p:nvPr/>
        </p:nvSpPr>
        <p:spPr>
          <a:xfrm>
            <a:off x="743866" y="2136319"/>
            <a:ext cx="7656263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toPayment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PaymentActivity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 bundle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Bundle();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.putInt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"cost"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roomCost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.putInt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roomNumber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toPayment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.putExtras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toPayment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642F317D-8194-46E6-A3F8-503211F1A91F}"/>
              </a:ext>
            </a:extLst>
          </p:cNvPr>
          <p:cNvSpPr txBox="1"/>
          <p:nvPr/>
        </p:nvSpPr>
        <p:spPr>
          <a:xfrm>
            <a:off x="743866" y="5091530"/>
            <a:ext cx="512351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payRequest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getIntent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 bundle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payRequest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.getExtras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cost 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n-US" sz="18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.getInt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"Cost"</a:t>
            </a:r>
            <a:r>
              <a:rPr lang="en-US" sz="18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24DD91-86BA-4BA9-BCE9-9FAF8F168A6F}"/>
              </a:ext>
            </a:extLst>
          </p:cNvPr>
          <p:cNvSpPr/>
          <p:nvPr/>
        </p:nvSpPr>
        <p:spPr>
          <a:xfrm>
            <a:off x="2351942" y="3998280"/>
            <a:ext cx="668215" cy="60617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6603A-90E1-F8AA-1768-79D86B80410C}"/>
              </a:ext>
            </a:extLst>
          </p:cNvPr>
          <p:cNvSpPr txBox="1"/>
          <p:nvPr/>
        </p:nvSpPr>
        <p:spPr>
          <a:xfrm>
            <a:off x="824890" y="1758548"/>
            <a:ext cx="438471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Embed data in Intent and start activity: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112F-9389-1F98-30AF-6D5112BA56C9}"/>
              </a:ext>
            </a:extLst>
          </p:cNvPr>
          <p:cNvSpPr txBox="1"/>
          <p:nvPr/>
        </p:nvSpPr>
        <p:spPr>
          <a:xfrm>
            <a:off x="824890" y="4699895"/>
            <a:ext cx="392804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Inside </a:t>
            </a:r>
            <a:r>
              <a:rPr lang="en-US" sz="2000" dirty="0" err="1"/>
              <a:t>PaymentActivity.onCreate</a:t>
            </a:r>
            <a:r>
              <a:rPr lang="en-US" sz="2000" dirty="0"/>
              <a:t>():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B50B7-ABCA-CCBC-44CA-33155B8F94FB}"/>
              </a:ext>
            </a:extLst>
          </p:cNvPr>
          <p:cNvSpPr txBox="1"/>
          <p:nvPr/>
        </p:nvSpPr>
        <p:spPr>
          <a:xfrm>
            <a:off x="3218688" y="3978200"/>
            <a:ext cx="55351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Bundle allows one to extract or store all key-value pairs in one go. No need to copy them one-by-one from Intent</a:t>
            </a:r>
          </a:p>
        </p:txBody>
      </p:sp>
    </p:spTree>
    <p:extLst>
      <p:ext uri="{BB962C8B-B14F-4D97-AF65-F5344CB8AC3E}">
        <p14:creationId xmlns:p14="http://schemas.microsoft.com/office/powerpoint/2010/main" val="188483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B192-E768-4628-95E4-DE4DA380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E785-C19C-4A1D-A7FD-CEDDF933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Activity</a:t>
            </a:r>
          </a:p>
          <a:p>
            <a:endParaRPr lang="en-US" altLang="zh-CN" dirty="0"/>
          </a:p>
          <a:p>
            <a:r>
              <a:rPr lang="en-US" altLang="zh-CN" dirty="0"/>
              <a:t>Layout and View Concepts</a:t>
            </a:r>
          </a:p>
          <a:p>
            <a:endParaRPr lang="en-US" altLang="zh-CN" dirty="0"/>
          </a:p>
          <a:p>
            <a:r>
              <a:rPr lang="en-US" altLang="zh-CN" dirty="0"/>
              <a:t>Designing Layout</a:t>
            </a:r>
          </a:p>
          <a:p>
            <a:endParaRPr lang="en-US" altLang="zh-CN" dirty="0"/>
          </a:p>
          <a:p>
            <a:r>
              <a:rPr lang="en-US" altLang="zh-CN" dirty="0"/>
              <a:t>Handling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FADDD-B024-4F8C-A9B3-1CA22C97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A83F-FB95-4A52-880E-E34E3EDF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21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BA17-AD91-2F09-83B1-3E8D73E5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Data then Receive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1401-E69F-40CD-0601-82313766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872"/>
            <a:ext cx="4677128" cy="491509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Sometimes one needs to start another activity then obtain some results from it.</a:t>
            </a:r>
          </a:p>
          <a:p>
            <a:pPr lvl="2"/>
            <a:endParaRPr lang="en-US" altLang="zh-CN" dirty="0"/>
          </a:p>
          <a:p>
            <a:r>
              <a:rPr lang="en-GB" dirty="0"/>
              <a:t>For example: </a:t>
            </a:r>
            <a:r>
              <a:rPr lang="en-US" dirty="0"/>
              <a:t>an activity </a:t>
            </a:r>
            <a:r>
              <a:rPr lang="en-US" altLang="zh-CN" dirty="0"/>
              <a:t>starts the Contacts app in order to let the user to select a contact. </a:t>
            </a:r>
          </a:p>
          <a:p>
            <a:pPr lvl="1"/>
            <a:r>
              <a:rPr lang="en-US" altLang="zh-CN" dirty="0"/>
              <a:t>Once a contact is selected, the activity will receive the contact details as a result.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Another example: an activity starts the Camera app to take a photo and return the photo image as the result.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936EB-1246-46B9-3D8F-78CD64D1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E33C1-BCFE-F0E7-2A13-3172B116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68083-2F63-6E28-0F34-7C30B5B480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721" y="1262848"/>
            <a:ext cx="2764190" cy="4914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4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6C782-046E-4006-9014-EE810174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57B77-06EA-4B81-973B-F17C8630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4C0AFE4-B1E4-4C51-91AF-C669500E92E2}"/>
              </a:ext>
            </a:extLst>
          </p:cNvPr>
          <p:cNvSpPr txBox="1">
            <a:spLocks/>
          </p:cNvSpPr>
          <p:nvPr/>
        </p:nvSpPr>
        <p:spPr>
          <a:xfrm>
            <a:off x="98854" y="266429"/>
            <a:ext cx="8946292" cy="651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start the activity: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To receive the result:</a:t>
            </a:r>
          </a:p>
        </p:txBody>
      </p:sp>
      <p:pic>
        <p:nvPicPr>
          <p:cNvPr id="9" name="图片 7">
            <a:extLst>
              <a:ext uri="{FF2B5EF4-FFF2-40B4-BE49-F238E27FC236}">
                <a16:creationId xmlns:a16="http://schemas.microsoft.com/office/drawing/2014/main" id="{084291D7-D50C-426E-95C0-3B81B289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" y="755400"/>
            <a:ext cx="8664297" cy="1542957"/>
          </a:xfrm>
          <a:prstGeom prst="rect">
            <a:avLst/>
          </a:prstGeom>
        </p:spPr>
      </p:pic>
      <p:pic>
        <p:nvPicPr>
          <p:cNvPr id="10" name="图片 8">
            <a:extLst>
              <a:ext uri="{FF2B5EF4-FFF2-40B4-BE49-F238E27FC236}">
                <a16:creationId xmlns:a16="http://schemas.microsoft.com/office/drawing/2014/main" id="{047101E7-F513-4CB1-9A69-18C7B022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1" y="3286103"/>
            <a:ext cx="7539814" cy="29284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F89333-5A6A-4223-970A-F90F25368B78}"/>
              </a:ext>
            </a:extLst>
          </p:cNvPr>
          <p:cNvSpPr txBox="1"/>
          <p:nvPr/>
        </p:nvSpPr>
        <p:spPr>
          <a:xfrm>
            <a:off x="4747690" y="2514942"/>
            <a:ext cx="4035653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You may send requests to different activities. Request code can help you identify different cases.</a:t>
            </a:r>
          </a:p>
        </p:txBody>
      </p:sp>
      <p:cxnSp>
        <p:nvCxnSpPr>
          <p:cNvPr id="12" name="直接箭头连接符 12">
            <a:extLst>
              <a:ext uri="{FF2B5EF4-FFF2-40B4-BE49-F238E27FC236}">
                <a16:creationId xmlns:a16="http://schemas.microsoft.com/office/drawing/2014/main" id="{22969F35-76E6-45AE-8687-89D4E61A8DD3}"/>
              </a:ext>
            </a:extLst>
          </p:cNvPr>
          <p:cNvCxnSpPr/>
          <p:nvPr/>
        </p:nvCxnSpPr>
        <p:spPr>
          <a:xfrm flipV="1">
            <a:off x="5123793" y="2036905"/>
            <a:ext cx="0" cy="427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4">
            <a:extLst>
              <a:ext uri="{FF2B5EF4-FFF2-40B4-BE49-F238E27FC236}">
                <a16:creationId xmlns:a16="http://schemas.microsoft.com/office/drawing/2014/main" id="{B214642A-1BA3-4EB9-B25A-A8CB6017A59E}"/>
              </a:ext>
            </a:extLst>
          </p:cNvPr>
          <p:cNvCxnSpPr/>
          <p:nvPr/>
        </p:nvCxnSpPr>
        <p:spPr>
          <a:xfrm rot="10800000" flipV="1">
            <a:off x="5012260" y="3415365"/>
            <a:ext cx="3025893" cy="673852"/>
          </a:xfrm>
          <a:prstGeom prst="bentConnector3">
            <a:avLst>
              <a:gd name="adj1" fmla="val 3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7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276D-B2B9-8C4E-DDFA-7DA98D67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Data then Receive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1DDA-FE25-B2A2-9512-C866BE8C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GB" dirty="0"/>
              <a:t>Another example: hotel room booking.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FC421-F6BC-54AD-87BE-1D19C567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11483-E142-C1F0-0720-D5399809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C6712-4CCE-BD54-DF10-8F96F90134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1458232"/>
            <a:ext cx="1770611" cy="3585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DCF29-56BE-1492-078C-8C85D5580A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608" y="1458233"/>
            <a:ext cx="1771274" cy="358440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0216C2F-AEA2-3A0B-2ACC-5D73E2E7B747}"/>
              </a:ext>
            </a:extLst>
          </p:cNvPr>
          <p:cNvSpPr/>
          <p:nvPr/>
        </p:nvSpPr>
        <p:spPr>
          <a:xfrm rot="16200000">
            <a:off x="2674669" y="1860923"/>
            <a:ext cx="668215" cy="60617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Arrow: Down 7">
            <a:extLst>
              <a:ext uri="{FF2B5EF4-FFF2-40B4-BE49-F238E27FC236}">
                <a16:creationId xmlns:a16="http://schemas.microsoft.com/office/drawing/2014/main" id="{44D10FAA-B7A5-5DFC-7822-C8E6E67CC34B}"/>
              </a:ext>
            </a:extLst>
          </p:cNvPr>
          <p:cNvSpPr/>
          <p:nvPr/>
        </p:nvSpPr>
        <p:spPr>
          <a:xfrm rot="16200000">
            <a:off x="5663649" y="1860956"/>
            <a:ext cx="668215" cy="60617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Down 7">
            <a:extLst>
              <a:ext uri="{FF2B5EF4-FFF2-40B4-BE49-F238E27FC236}">
                <a16:creationId xmlns:a16="http://schemas.microsoft.com/office/drawing/2014/main" id="{B2683AD8-7795-F1D8-DCAD-F4B406E4B8B2}"/>
              </a:ext>
            </a:extLst>
          </p:cNvPr>
          <p:cNvSpPr/>
          <p:nvPr/>
        </p:nvSpPr>
        <p:spPr>
          <a:xfrm rot="5400000">
            <a:off x="4169158" y="2761902"/>
            <a:ext cx="668215" cy="3595153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Down 7">
            <a:extLst>
              <a:ext uri="{FF2B5EF4-FFF2-40B4-BE49-F238E27FC236}">
                <a16:creationId xmlns:a16="http://schemas.microsoft.com/office/drawing/2014/main" id="{D2B46CFA-6153-3028-6A3B-3351EC1D32F9}"/>
              </a:ext>
            </a:extLst>
          </p:cNvPr>
          <p:cNvSpPr/>
          <p:nvPr/>
        </p:nvSpPr>
        <p:spPr>
          <a:xfrm rot="5400000">
            <a:off x="5590689" y="3515220"/>
            <a:ext cx="668215" cy="75209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A76F7-805A-EAD3-F1CD-0FC97E0EF5EC}"/>
              </a:ext>
            </a:extLst>
          </p:cNvPr>
          <p:cNvSpPr txBox="1"/>
          <p:nvPr/>
        </p:nvSpPr>
        <p:spPr>
          <a:xfrm>
            <a:off x="2548584" y="1163457"/>
            <a:ext cx="118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Choose 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E407A-BEDB-7A4C-2781-4F0D97825FC9}"/>
              </a:ext>
            </a:extLst>
          </p:cNvPr>
          <p:cNvSpPr txBox="1"/>
          <p:nvPr/>
        </p:nvSpPr>
        <p:spPr>
          <a:xfrm>
            <a:off x="5548752" y="1163457"/>
            <a:ext cx="117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Choose bank card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895AE7-9A58-0586-284F-2152AF3122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628" y="1458232"/>
            <a:ext cx="1771274" cy="3584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EC0DB8-F710-CC01-AEFE-0CA436F1AAF2}"/>
              </a:ext>
            </a:extLst>
          </p:cNvPr>
          <p:cNvSpPr txBox="1"/>
          <p:nvPr/>
        </p:nvSpPr>
        <p:spPr>
          <a:xfrm>
            <a:off x="5401897" y="2913698"/>
            <a:ext cx="1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</a:t>
            </a:r>
            <a:r>
              <a:rPr lang="en-GB" dirty="0"/>
              <a:t>: back to Payment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8D7554-9A25-D457-2E09-04422A4C8819}"/>
              </a:ext>
            </a:extLst>
          </p:cNvPr>
          <p:cNvSpPr txBox="1"/>
          <p:nvPr/>
        </p:nvSpPr>
        <p:spPr>
          <a:xfrm>
            <a:off x="2310156" y="3491322"/>
            <a:ext cx="1400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Yes</a:t>
            </a:r>
            <a:r>
              <a:rPr lang="en-GB" dirty="0"/>
              <a:t>: back to choose room</a:t>
            </a:r>
          </a:p>
        </p:txBody>
      </p:sp>
    </p:spTree>
    <p:extLst>
      <p:ext uri="{BB962C8B-B14F-4D97-AF65-F5344CB8AC3E}">
        <p14:creationId xmlns:p14="http://schemas.microsoft.com/office/powerpoint/2010/main" val="360538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6EB7-5C07-289A-D744-484236D4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Data then Receive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81A6-599C-63F9-0ABF-11112A1E8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general workflow: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7B4E9-2FC4-D5AD-EDB0-C5EE8A34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62BF3-3F2C-7499-D0C8-4D7EA302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F6E2292D-5425-DDE6-1656-CB6C5159A723}"/>
              </a:ext>
            </a:extLst>
          </p:cNvPr>
          <p:cNvSpPr txBox="1"/>
          <p:nvPr/>
        </p:nvSpPr>
        <p:spPr>
          <a:xfrm>
            <a:off x="234383" y="2213392"/>
            <a:ext cx="355097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51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CONFIRM_BOOK_REQUEST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0BE22-7880-2701-3F56-40A9ABC0734A}"/>
              </a:ext>
            </a:extLst>
          </p:cNvPr>
          <p:cNvSpPr txBox="1"/>
          <p:nvPr/>
        </p:nvSpPr>
        <p:spPr>
          <a:xfrm>
            <a:off x="315408" y="1882169"/>
            <a:ext cx="15593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activity 1:</a:t>
            </a: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B0E66DF7-E75C-EA5C-C3F8-EE008B9518F0}"/>
              </a:ext>
            </a:extLst>
          </p:cNvPr>
          <p:cNvSpPr txBox="1"/>
          <p:nvPr/>
        </p:nvSpPr>
        <p:spPr>
          <a:xfrm>
            <a:off x="234383" y="3967597"/>
            <a:ext cx="6223567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600" dirty="0" err="1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onActivityResult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data)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CONFIRM_BOOK_REQUEST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1600" i="1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RESULT_OK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78426-4EB3-3E52-5892-57BD9CCC16C5}"/>
              </a:ext>
            </a:extLst>
          </p:cNvPr>
          <p:cNvSpPr txBox="1"/>
          <p:nvPr/>
        </p:nvSpPr>
        <p:spPr>
          <a:xfrm>
            <a:off x="315408" y="3613946"/>
            <a:ext cx="15593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activity 1:</a:t>
            </a: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9663C56F-B67E-D224-108F-6BDCF6421753}"/>
              </a:ext>
            </a:extLst>
          </p:cNvPr>
          <p:cNvSpPr txBox="1"/>
          <p:nvPr/>
        </p:nvSpPr>
        <p:spPr>
          <a:xfrm>
            <a:off x="3874371" y="2781319"/>
            <a:ext cx="515801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returnContent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Intent();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returnContent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.putExtra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room_booked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setResult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RESULT_OK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returnContent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finish();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B56B8-F711-9DB8-8614-6D933AF8E267}"/>
              </a:ext>
            </a:extLst>
          </p:cNvPr>
          <p:cNvSpPr txBox="1"/>
          <p:nvPr/>
        </p:nvSpPr>
        <p:spPr>
          <a:xfrm>
            <a:off x="3940086" y="2409611"/>
            <a:ext cx="213501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activity 2:</a:t>
            </a:r>
          </a:p>
        </p:txBody>
      </p:sp>
      <p:sp>
        <p:nvSpPr>
          <p:cNvPr id="23" name="椭圆 7">
            <a:extLst>
              <a:ext uri="{FF2B5EF4-FFF2-40B4-BE49-F238E27FC236}">
                <a16:creationId xmlns:a16="http://schemas.microsoft.com/office/drawing/2014/main" id="{F3C5BFAF-E908-6100-544D-E4BAFD7C31E2}"/>
              </a:ext>
            </a:extLst>
          </p:cNvPr>
          <p:cNvSpPr/>
          <p:nvPr/>
        </p:nvSpPr>
        <p:spPr>
          <a:xfrm>
            <a:off x="79652" y="2666058"/>
            <a:ext cx="432000" cy="43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4" name="椭圆 8">
            <a:extLst>
              <a:ext uri="{FF2B5EF4-FFF2-40B4-BE49-F238E27FC236}">
                <a16:creationId xmlns:a16="http://schemas.microsoft.com/office/drawing/2014/main" id="{6E5813E3-ABC8-18A8-B4F9-39792D738670}"/>
              </a:ext>
            </a:extLst>
          </p:cNvPr>
          <p:cNvSpPr/>
          <p:nvPr/>
        </p:nvSpPr>
        <p:spPr>
          <a:xfrm>
            <a:off x="3431220" y="552775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5" name="椭圆 9">
            <a:extLst>
              <a:ext uri="{FF2B5EF4-FFF2-40B4-BE49-F238E27FC236}">
                <a16:creationId xmlns:a16="http://schemas.microsoft.com/office/drawing/2014/main" id="{FF17990E-550F-6031-6015-09D60300B368}"/>
              </a:ext>
            </a:extLst>
          </p:cNvPr>
          <p:cNvSpPr/>
          <p:nvPr/>
        </p:nvSpPr>
        <p:spPr>
          <a:xfrm>
            <a:off x="8021169" y="3589557"/>
            <a:ext cx="432000" cy="432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1DA10-51B8-4D55-5891-6B1336AFE7D1}"/>
              </a:ext>
            </a:extLst>
          </p:cNvPr>
          <p:cNvSpPr txBox="1"/>
          <p:nvPr/>
        </p:nvSpPr>
        <p:spPr>
          <a:xfrm>
            <a:off x="4768675" y="5273388"/>
            <a:ext cx="368449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Check the uploaded project files on module page for the full source code</a:t>
            </a:r>
          </a:p>
        </p:txBody>
      </p:sp>
    </p:spTree>
    <p:extLst>
      <p:ext uri="{BB962C8B-B14F-4D97-AF65-F5344CB8AC3E}">
        <p14:creationId xmlns:p14="http://schemas.microsoft.com/office/powerpoint/2010/main" val="210106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7B62FC-2A9C-458D-A5AF-76C68698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Returning Results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79A957-681A-4F9A-98BE-0CB135E1D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altLang="zh-CN" dirty="0"/>
              <a:t>Intent is only suitable for passing small amount of data.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To transfer large pieces of data, consider storing data as a file and then read it later.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In addition,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is now labelled as deprecated. New method can be found here:</a:t>
            </a:r>
          </a:p>
          <a:p>
            <a:pPr lvl="1"/>
            <a:r>
              <a:rPr lang="en-GB" altLang="zh-CN" dirty="0"/>
              <a:t>https://</a:t>
            </a:r>
            <a:r>
              <a:rPr lang="en-GB" altLang="zh-CN" dirty="0" err="1"/>
              <a:t>www.codingdemos.com</a:t>
            </a:r>
            <a:r>
              <a:rPr lang="en-GB" altLang="zh-CN" dirty="0"/>
              <a:t>/android-</a:t>
            </a:r>
            <a:r>
              <a:rPr lang="en-GB" altLang="zh-CN" dirty="0" err="1"/>
              <a:t>onactivityresult</a:t>
            </a:r>
            <a:r>
              <a:rPr lang="en-GB" altLang="zh-CN" dirty="0"/>
              <a:t>-is-deprecated-now-what/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F273E-012C-43A9-BCF5-F832262E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B1F1B-0CEA-4D3A-9BD6-B3C41046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32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CA8B-AA92-4FC7-B87A-DB64A2CD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Closing Activities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C405-E00A-4CEF-810E-E954EBCB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Android will automatically manage the life cycles of your activities.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You can destroy the current activity manually by calling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finish()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To finish an activity that you previously invoked with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(Intent, int)</a:t>
            </a:r>
            <a:r>
              <a:rPr lang="en-US" altLang="zh-CN" dirty="0"/>
              <a:t>, use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finishActivity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Can be handy when you want to make sure that the user won’t return to this activity in the future.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C0BB-6B2A-41A7-ABF7-75A7D9F9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7311E-355A-4790-B854-E2F758EA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26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1621C-0F31-4925-8696-AC6D53B11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988" y="0"/>
            <a:ext cx="5771012" cy="469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F7E61-1AA3-4B6A-9FF2-6F9E1CF1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Layout and View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F498B-AAC6-495B-9885-A71A7D764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View class, Layout and View properties(XML attributes), Layouts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F29DA-B0D9-46E0-BDE7-E9FBF753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90B56-8D92-4EC3-B2F7-9F47BF35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7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9BE0-CD57-47F2-BD36-4393EF02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4257B-B947-4B57-AC30-85575569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4973BF-46F3-43BB-B17A-27DA8CED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0664"/>
            <a:ext cx="9144000" cy="61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7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CD1B-87A0-4D03-B3C6-0EAA528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Base Classes of UI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9C64B-7758-4E66-AA98-E5949E50B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altLang="zh-CN" dirty="0"/>
              <a:t>The base class of widgets is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GB" altLang="zh-CN" dirty="0"/>
              <a:t>.</a:t>
            </a:r>
          </a:p>
          <a:p>
            <a:pPr lvl="1"/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n-GB" altLang="zh-CN" dirty="0"/>
              <a:t>,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altLang="zh-CN" dirty="0"/>
              <a:t>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r>
              <a:rPr lang="en-GB" altLang="zh-CN" dirty="0"/>
              <a:t>,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Checkbox</a:t>
            </a:r>
            <a:r>
              <a:rPr lang="en-GB" altLang="zh-CN" dirty="0"/>
              <a:t> …</a:t>
            </a:r>
          </a:p>
          <a:p>
            <a:r>
              <a:rPr lang="en-GB" altLang="zh-CN" dirty="0"/>
              <a:t>A View occupies a </a:t>
            </a:r>
            <a:r>
              <a:rPr lang="en-GB" altLang="zh-CN" dirty="0">
                <a:solidFill>
                  <a:srgbClr val="FF0000"/>
                </a:solidFill>
              </a:rPr>
              <a:t>rectangle area </a:t>
            </a:r>
            <a:r>
              <a:rPr lang="en-GB" altLang="zh-CN" dirty="0"/>
              <a:t>on the screen.</a:t>
            </a:r>
          </a:p>
          <a:p>
            <a:pPr lvl="1"/>
            <a:r>
              <a:rPr lang="en-GB" altLang="zh-CN" dirty="0"/>
              <a:t>It renders its visual elements in this area.</a:t>
            </a:r>
          </a:p>
          <a:p>
            <a:pPr lvl="1"/>
            <a:r>
              <a:rPr lang="en-GB" altLang="zh-CN" dirty="0"/>
              <a:t>It also handles the events that take place in this area.</a:t>
            </a:r>
          </a:p>
          <a:p>
            <a:pPr lvl="2"/>
            <a:endParaRPr lang="en-GB" altLang="zh-CN" dirty="0"/>
          </a:p>
          <a:p>
            <a:r>
              <a:rPr lang="en-GB" altLang="zh-CN" dirty="0"/>
              <a:t>The base class of layouts is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.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 itself is a subclass of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GB" altLang="zh-CN" dirty="0"/>
              <a:t>. It’s a widget that contains other widgets.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 automatically arranges positions of the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Views</a:t>
            </a:r>
            <a:r>
              <a:rPr lang="en-GB" altLang="zh-CN" dirty="0"/>
              <a:t> that are added to it.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184B-3943-431D-8758-AD9DEA87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B2466-A6F0-41F2-9621-598F3550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55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28DC-403E-4FFC-A5A0-C37CFDD3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Views Example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6084D-7D23-4DAC-9D96-549B5880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66088-4842-48F2-8F20-9B5EB779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1026" name="Picture 2" descr="Introduction to Android Views | Studytonight">
            <a:extLst>
              <a:ext uri="{FF2B5EF4-FFF2-40B4-BE49-F238E27FC236}">
                <a16:creationId xmlns:a16="http://schemas.microsoft.com/office/drawing/2014/main" id="{E686FBF6-FC43-FAA5-1AF8-C70BA4F5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016" y="1055271"/>
            <a:ext cx="4841968" cy="47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55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34F99-9CB3-499D-8176-27E08B92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The res Folder and R.java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A52648-B017-44B5-822E-58F90083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Most resources in </a:t>
            </a:r>
            <a:r>
              <a:rPr lang="en-GB" altLang="zh-CN" b="1" dirty="0"/>
              <a:t>res</a:t>
            </a:r>
            <a:r>
              <a:rPr lang="en-GB" altLang="zh-CN" dirty="0"/>
              <a:t> folder will be assigned with an integer type ID number by Android Asset Packaging Tool (AAPT) in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R.java</a:t>
            </a:r>
            <a:endParaRPr lang="en-GB" altLang="zh-CN" dirty="0"/>
          </a:p>
          <a:p>
            <a:r>
              <a:rPr lang="en-GB" altLang="zh-CN" dirty="0"/>
              <a:t>Each type of resource in res folder is associated with a static nested class in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R.java</a:t>
            </a:r>
            <a:r>
              <a:rPr lang="en-GB" altLang="zh-CN" dirty="0"/>
              <a:t>.</a:t>
            </a:r>
          </a:p>
          <a:p>
            <a:pPr lvl="1"/>
            <a:r>
              <a:rPr lang="en-GB" altLang="zh-CN" dirty="0"/>
              <a:t>Layouts</a:t>
            </a:r>
          </a:p>
          <a:p>
            <a:pPr lvl="1"/>
            <a:r>
              <a:rPr lang="en-GB" altLang="zh-CN" dirty="0"/>
              <a:t>Mipmaps</a:t>
            </a:r>
          </a:p>
          <a:p>
            <a:pPr lvl="1"/>
            <a:r>
              <a:rPr lang="en-GB" altLang="zh-CN" dirty="0" err="1"/>
              <a:t>Drawables</a:t>
            </a:r>
            <a:endParaRPr lang="en-GB" altLang="zh-CN" dirty="0"/>
          </a:p>
          <a:p>
            <a:pPr lvl="1"/>
            <a:r>
              <a:rPr lang="en-GB" altLang="zh-CN" dirty="0"/>
              <a:t>Strings</a:t>
            </a:r>
          </a:p>
          <a:p>
            <a:pPr lvl="1"/>
            <a:r>
              <a:rPr lang="en-GB" altLang="zh-CN" dirty="0"/>
              <a:t>…</a:t>
            </a:r>
          </a:p>
          <a:p>
            <a:r>
              <a:rPr lang="en-GB" altLang="zh-CN" dirty="0"/>
              <a:t>Your can use R.java to access the corresponding resource elements. The general format is:</a:t>
            </a:r>
          </a:p>
          <a:p>
            <a:pPr marL="0" indent="0" algn="ctr">
              <a:buNone/>
            </a:pPr>
            <a:r>
              <a:rPr lang="en-GB" altLang="zh-CN" dirty="0">
                <a:latin typeface="Courier" pitchFamily="2" charset="0"/>
              </a:rPr>
              <a:t>R.&lt;</a:t>
            </a:r>
            <a:r>
              <a:rPr lang="en-GB" altLang="zh-CN" dirty="0" err="1">
                <a:latin typeface="Courier" pitchFamily="2" charset="0"/>
              </a:rPr>
              <a:t>resource_type</a:t>
            </a:r>
            <a:r>
              <a:rPr lang="en-GB" altLang="zh-CN" dirty="0">
                <a:latin typeface="Courier" pitchFamily="2" charset="0"/>
              </a:rPr>
              <a:t>&gt;.&lt;</a:t>
            </a:r>
            <a:r>
              <a:rPr lang="en-GB" altLang="zh-CN" dirty="0" err="1">
                <a:latin typeface="Courier" pitchFamily="2" charset="0"/>
              </a:rPr>
              <a:t>resource_name</a:t>
            </a:r>
            <a:r>
              <a:rPr lang="en-GB" altLang="zh-CN" dirty="0">
                <a:latin typeface="Courier" pitchFamily="2" charset="0"/>
              </a:rPr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2F3BC-3A34-4949-8EB2-7071AAAB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511DB-E0F0-449E-8728-D460814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81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6E1674-DAE5-4BE5-90B9-A069FC57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Some Layouts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60107-1B8C-4CA2-9A8D-1C477A4A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1A5CF-AEBA-49D1-B1BB-996B032C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B754F-CF74-4A69-A722-8463FA8D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" y="1351627"/>
            <a:ext cx="1602222" cy="1181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48184-8E0E-4C7B-AEBA-001A671BB789}"/>
              </a:ext>
            </a:extLst>
          </p:cNvPr>
          <p:cNvSpPr txBox="1"/>
          <p:nvPr/>
        </p:nvSpPr>
        <p:spPr>
          <a:xfrm>
            <a:off x="3670162" y="1480781"/>
            <a:ext cx="492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Linear layout: vertical/horizontal</a:t>
            </a:r>
          </a:p>
          <a:p>
            <a:r>
              <a:rPr lang="en-GB" dirty="0"/>
              <a:t>A scroll bar will be automatically added if the total height/width exceeds the length of the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7B2F6-26C2-496F-ABC6-597023DA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60307" y="1409435"/>
            <a:ext cx="1545454" cy="1139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AB5B3-8D1B-4683-A6FE-CA725CB1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47" y="3024325"/>
            <a:ext cx="1797373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3BC3FD-FFE6-4DE9-96D2-517CD561DE19}"/>
              </a:ext>
            </a:extLst>
          </p:cNvPr>
          <p:cNvSpPr txBox="1"/>
          <p:nvPr/>
        </p:nvSpPr>
        <p:spPr>
          <a:xfrm>
            <a:off x="3670162" y="3024325"/>
            <a:ext cx="5022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Relative/Constraint layout:</a:t>
            </a:r>
          </a:p>
          <a:p>
            <a:r>
              <a:rPr lang="en-GB" dirty="0"/>
              <a:t>specify the location of child objects relative to each other (child A to the left of child B) or to the parent (aligned to the top of the parent).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0C6C49-21A7-4CEF-9DEA-F5AB81FCF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522" y="4622165"/>
            <a:ext cx="1963398" cy="1448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FB8E96-240F-4661-8889-B0DA735509AD}"/>
              </a:ext>
            </a:extLst>
          </p:cNvPr>
          <p:cNvSpPr txBox="1"/>
          <p:nvPr/>
        </p:nvSpPr>
        <p:spPr>
          <a:xfrm>
            <a:off x="3670162" y="5023002"/>
            <a:ext cx="484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Web view:</a:t>
            </a:r>
          </a:p>
          <a:p>
            <a:r>
              <a:rPr lang="en-GB" dirty="0"/>
              <a:t>you can create your own web browser based on it</a:t>
            </a:r>
          </a:p>
        </p:txBody>
      </p:sp>
    </p:spTree>
    <p:extLst>
      <p:ext uri="{BB962C8B-B14F-4D97-AF65-F5344CB8AC3E}">
        <p14:creationId xmlns:p14="http://schemas.microsoft.com/office/powerpoint/2010/main" val="18709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3FAA0-B555-44B8-B1EA-C1EAF233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Other Layouts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E47F0-04C9-4A95-B2E2-C3641875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zh-CN" dirty="0"/>
              <a:t>Details are available in the API reference.</a:t>
            </a: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FrameLayout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TableLayout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AbsoluteLayout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GridLayout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zh-CN" dirty="0"/>
              <a:t>…</a:t>
            </a:r>
          </a:p>
          <a:p>
            <a:r>
              <a:rPr lang="en-GB" altLang="zh-CN" dirty="0"/>
              <a:t>You can add another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 to a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.</a:t>
            </a:r>
          </a:p>
          <a:p>
            <a:endParaRPr lang="en-GB" altLang="zh-CN" dirty="0"/>
          </a:p>
          <a:p>
            <a:r>
              <a:rPr lang="en-GB" altLang="zh-CN" dirty="0"/>
              <a:t>You can start by following the API reference for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/>
              <a:t>, as all these layouts are it’s subclasses</a:t>
            </a:r>
          </a:p>
          <a:p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F23B4-EB78-42BB-8DBA-379075F8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E773-D4AF-4432-AA1F-49A17E2F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98425-FC90-AD87-B6D6-B3C7F9FD436E}"/>
              </a:ext>
            </a:extLst>
          </p:cNvPr>
          <p:cNvGrpSpPr/>
          <p:nvPr/>
        </p:nvGrpSpPr>
        <p:grpSpPr>
          <a:xfrm>
            <a:off x="6947872" y="1349706"/>
            <a:ext cx="1567478" cy="2079294"/>
            <a:chOff x="6928339" y="609066"/>
            <a:chExt cx="1891570" cy="25648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BE2DC3-2A21-A4AE-84A2-A0BD6BCD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591703" y="945702"/>
              <a:ext cx="2564841" cy="18915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1680DC-CC5B-648C-4D6D-E8189341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384" y="1274392"/>
              <a:ext cx="1673478" cy="123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30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C1F2-D95F-46AF-ACA0-2E9078C3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Layout XML Attributes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DFC72-E5F1-47D9-955B-F2D4E7D1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can change the settings of Views and </a:t>
            </a:r>
            <a:r>
              <a:rPr lang="en-US" altLang="zh-CN" dirty="0" err="1"/>
              <a:t>ViewGroups</a:t>
            </a:r>
            <a:r>
              <a:rPr lang="en-US" altLang="zh-CN" dirty="0"/>
              <a:t> in the UI designer or in the layout XML directly.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26D2-C8F7-4171-AEDA-5774D0C7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FBA2D-24AF-4E36-975A-415B1AA4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A1E73-EA95-BCF7-68F0-1ED0A8E3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50306"/>
            <a:ext cx="7772400" cy="3902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6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B164-9C15-A18E-AAF9-F2CB2CF8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Properties: </a:t>
            </a:r>
            <a:r>
              <a:rPr lang="en-GB" dirty="0"/>
              <a:t>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9767-274C-958D-7C42-CB2C2AE9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View ID</a:t>
            </a:r>
            <a:r>
              <a:rPr lang="en-GB" dirty="0"/>
              <a:t>: Unique identifier for Views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ID can be used to get a reference to the </a:t>
            </a:r>
            <a:r>
              <a:rPr lang="en-GB" dirty="0" err="1"/>
              <a:t>TextView</a:t>
            </a:r>
            <a:r>
              <a:rPr lang="en-GB" dirty="0"/>
              <a:t> or Button you created in the layout XML file.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B1586-AA6A-4F67-A486-F4C28EAA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84C1F-F368-5B76-C5AF-549D045A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67D3E-0BD0-50CC-1038-6450EBBDAA04}"/>
              </a:ext>
            </a:extLst>
          </p:cNvPr>
          <p:cNvSpPr txBox="1"/>
          <p:nvPr/>
        </p:nvSpPr>
        <p:spPr>
          <a:xfrm>
            <a:off x="702609" y="2160308"/>
            <a:ext cx="3966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0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:id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="@+id/textView4"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066A2-1437-9145-02E4-1A4777FB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833313"/>
            <a:ext cx="3581400" cy="1054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FE37E-C6BF-A8E5-D398-198457315427}"/>
              </a:ext>
            </a:extLst>
          </p:cNvPr>
          <p:cNvSpPr txBox="1"/>
          <p:nvPr/>
        </p:nvSpPr>
        <p:spPr>
          <a:xfrm>
            <a:off x="889187" y="5196018"/>
            <a:ext cx="7234519" cy="40011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bookYesBtn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2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bookYesBtn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E37B8-AE88-BB9C-1A0A-EE15929E91B9}"/>
              </a:ext>
            </a:extLst>
          </p:cNvPr>
          <p:cNvSpPr txBox="1"/>
          <p:nvPr/>
        </p:nvSpPr>
        <p:spPr>
          <a:xfrm>
            <a:off x="889187" y="4054699"/>
            <a:ext cx="6713444" cy="70788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label 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i="1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textView4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 your text below"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39136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3057-A2D4-3575-2FDC-17D2D19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Properties: </a:t>
            </a:r>
            <a:r>
              <a:rPr lang="en-GB" altLang="zh-CN" dirty="0"/>
              <a:t>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A267-5409-25F2-26F6-06197805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Text: Sets the text shown on buttons and labels (</a:t>
            </a:r>
            <a:r>
              <a:rPr lang="en-GB" dirty="0" err="1"/>
              <a:t>TextView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want to provide </a:t>
            </a:r>
            <a:r>
              <a:rPr lang="en-GB" dirty="0">
                <a:solidFill>
                  <a:srgbClr val="FF0000"/>
                </a:solidFill>
              </a:rPr>
              <a:t>multilingual</a:t>
            </a:r>
            <a:r>
              <a:rPr lang="en-GB" dirty="0"/>
              <a:t> support for your app, you should define strings in “</a:t>
            </a:r>
            <a:r>
              <a:rPr lang="en-GB" dirty="0" err="1"/>
              <a:t>strings.xml</a:t>
            </a:r>
            <a:r>
              <a:rPr lang="en-GB" dirty="0"/>
              <a:t>” and provide translations for each string.</a:t>
            </a:r>
          </a:p>
          <a:p>
            <a:pPr lvl="1"/>
            <a:r>
              <a:rPr lang="en-GB" dirty="0"/>
              <a:t>Then set the text of Buttons and </a:t>
            </a:r>
            <a:r>
              <a:rPr lang="en-GB" dirty="0" err="1"/>
              <a:t>TextViews</a:t>
            </a:r>
            <a:r>
              <a:rPr lang="en-GB" dirty="0"/>
              <a:t> to these strings.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DB0B-7DF6-1A98-46F0-31E792C2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969DC-A4D6-7A69-A718-855EEB95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DAC5A-070E-78B2-0841-668668E1FF9A}"/>
              </a:ext>
            </a:extLst>
          </p:cNvPr>
          <p:cNvSpPr txBox="1"/>
          <p:nvPr/>
        </p:nvSpPr>
        <p:spPr>
          <a:xfrm>
            <a:off x="806824" y="1703653"/>
            <a:ext cx="55401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20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:text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="Please choose your room"</a:t>
            </a:r>
            <a:endParaRPr lang="en-US" sz="2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4CC6-92A7-10E1-1CEB-4295B48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2228826"/>
            <a:ext cx="5151344" cy="1785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593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968B-7F83-2C23-7D93-1F28528B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Text in “</a:t>
            </a:r>
            <a:r>
              <a:rPr lang="en-GB" dirty="0" err="1"/>
              <a:t>strings.xml</a:t>
            </a:r>
            <a:r>
              <a:rPr lang="en-GB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44613-C434-41DB-6F34-3A1F2345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Format: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48942-97F7-CA08-BD85-7E9B90AF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347E-F5DD-20C5-0583-B0D2E086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2AF9D-94FF-8A8A-6D63-92F93782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0" y="2568295"/>
            <a:ext cx="2964558" cy="3608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59CB0-5630-63AD-E466-EFEB23FF9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30" y="2359119"/>
            <a:ext cx="5150582" cy="3817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C8B3F-0C3C-EEE0-2762-C709F5D0A4F6}"/>
              </a:ext>
            </a:extLst>
          </p:cNvPr>
          <p:cNvSpPr txBox="1"/>
          <p:nvPr/>
        </p:nvSpPr>
        <p:spPr>
          <a:xfrm>
            <a:off x="870695" y="1730418"/>
            <a:ext cx="7399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00" dirty="0">
                <a:solidFill>
                  <a:srgbClr val="067D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&gt;Actual String Content&lt;/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6711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BC6F-9C17-05EC-01DA-5B93E14F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Text in Buttons and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AC68-C31C-143D-1009-0E012A28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on the tiny button right next to the “text” attribute in the UI designer: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Then select the text:              Or edit the Layout XML directly: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977CF-C87E-839B-6111-96842A44F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1D293-7E1A-2913-103B-A43AA5B6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22FF-68CE-7AC0-9F64-CCDF3CAD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56" y="1999247"/>
            <a:ext cx="5459785" cy="12591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17EEBF0F-9383-DB21-9002-D9566A6D39D4}"/>
              </a:ext>
            </a:extLst>
          </p:cNvPr>
          <p:cNvSpPr/>
          <p:nvPr/>
        </p:nvSpPr>
        <p:spPr>
          <a:xfrm>
            <a:off x="6413997" y="2593238"/>
            <a:ext cx="666750" cy="2689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E3CCD-1790-B515-633A-3DBFFE7D7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5" y="3889273"/>
            <a:ext cx="4173112" cy="24644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FC5EE-3CBC-4C38-738C-7559A80141E0}"/>
              </a:ext>
            </a:extLst>
          </p:cNvPr>
          <p:cNvSpPr txBox="1"/>
          <p:nvPr/>
        </p:nvSpPr>
        <p:spPr>
          <a:xfrm>
            <a:off x="4378910" y="3847934"/>
            <a:ext cx="4695568" cy="116955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br>
              <a:rPr lang="en-US" sz="14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4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:id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="@+id/textView3"</a:t>
            </a:r>
            <a:b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4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4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4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:text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="@string/</a:t>
            </a:r>
            <a:r>
              <a:rPr lang="en-US" sz="14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choose_room_prompt</a:t>
            </a:r>
            <a:r>
              <a:rPr lang="en-US" sz="14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97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323E-C4F2-3FF0-6CB9-558CAF55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Language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8116-B388-9985-A742-E751039D3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the translations editor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click the globe and</a:t>
            </a:r>
            <a:br>
              <a:rPr lang="en-GB" dirty="0"/>
            </a:br>
            <a:r>
              <a:rPr lang="en-GB" dirty="0"/>
              <a:t>add a new language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1BBA-C4AD-DEDC-5F41-55A6BACC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EAFA9-652A-831D-CA42-93790647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AB233-49B0-D0B3-FF48-AE9E389B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76" y="1802484"/>
            <a:ext cx="6087247" cy="1872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E852C74-CA3E-3066-E948-05FC1377CE62}"/>
              </a:ext>
            </a:extLst>
          </p:cNvPr>
          <p:cNvSpPr/>
          <p:nvPr/>
        </p:nvSpPr>
        <p:spPr>
          <a:xfrm>
            <a:off x="4979773" y="1261872"/>
            <a:ext cx="383059" cy="8629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3E0883-818B-15AC-9D85-3AF8C8DA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95" y="3910223"/>
            <a:ext cx="2717800" cy="203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B4DB185C-9574-8A93-8C8F-1E447937E86C}"/>
              </a:ext>
            </a:extLst>
          </p:cNvPr>
          <p:cNvSpPr/>
          <p:nvPr/>
        </p:nvSpPr>
        <p:spPr>
          <a:xfrm rot="5400000">
            <a:off x="6266420" y="3301439"/>
            <a:ext cx="383059" cy="22839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84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A2C2-D8DD-DB65-97C0-F78F705D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Language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2E9F-7DFC-223B-FB68-F789CE25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“</a:t>
            </a:r>
            <a:r>
              <a:rPr lang="en-GB" dirty="0" err="1"/>
              <a:t>strings.xml</a:t>
            </a:r>
            <a:r>
              <a:rPr lang="en-GB" dirty="0"/>
              <a:t>” for that language will be created.</a:t>
            </a:r>
          </a:p>
          <a:p>
            <a:r>
              <a:rPr lang="en-GB" dirty="0"/>
              <a:t>You can add translations to strings in this new file.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AEBB1-76A0-B9A4-B86B-C46CAD8D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452F6-12BB-EA57-7A6C-90B1829A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F17BD-BA10-625A-9066-BA8F443D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2" y="2620898"/>
            <a:ext cx="2959100" cy="309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3C589-E78A-416A-AE43-59A8EED9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74" y="2441510"/>
            <a:ext cx="6464300" cy="2641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242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4132-5A41-7881-54F8-84FC8614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Properties: Layout Params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CFFE-BC12-680F-6FE7-BC91AE3B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specify width and height directly to widgets using units like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GB" dirty="0"/>
              <a:t> or let the layout manager decide: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2 special values:</a:t>
            </a:r>
          </a:p>
          <a:p>
            <a:pPr lvl="1"/>
            <a:r>
              <a:rPr lang="en-GB" b="1" dirty="0" err="1"/>
              <a:t>wrap_content</a:t>
            </a:r>
            <a:r>
              <a:rPr lang="en-GB" dirty="0"/>
              <a:t>:</a:t>
            </a:r>
            <a:r>
              <a:rPr lang="en-GB" altLang="zh-CN" dirty="0"/>
              <a:t> the minimal value needed to display the widget’s content.</a:t>
            </a:r>
            <a:endParaRPr lang="en-GB" dirty="0"/>
          </a:p>
          <a:p>
            <a:pPr lvl="1"/>
            <a:r>
              <a:rPr lang="en-GB" b="1" dirty="0" err="1"/>
              <a:t>match_parent</a:t>
            </a:r>
            <a:r>
              <a:rPr lang="en-GB" dirty="0"/>
              <a:t>: this view should be as big as its parent (the layout that contains this view)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9874-AF4E-8D84-C139-3118E217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5928-7DF5-3C15-626D-A41615B5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4CAB-D569-E9B7-7219-B21123EF371F}"/>
              </a:ext>
            </a:extLst>
          </p:cNvPr>
          <p:cNvSpPr txBox="1"/>
          <p:nvPr/>
        </p:nvSpPr>
        <p:spPr>
          <a:xfrm>
            <a:off x="827901" y="2235713"/>
            <a:ext cx="4744995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8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="200dp"</a:t>
            </a:r>
            <a:b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8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="40dp"</a:t>
            </a: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7E903-A6BE-7A0A-7942-FE389BE793E5}"/>
              </a:ext>
            </a:extLst>
          </p:cNvPr>
          <p:cNvSpPr txBox="1"/>
          <p:nvPr/>
        </p:nvSpPr>
        <p:spPr>
          <a:xfrm>
            <a:off x="827901" y="3209554"/>
            <a:ext cx="4744994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8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lang="en-US" sz="1800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8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8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6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D96B-317B-4384-8B65-5EEF428F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R.java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8700A-3F48-4072-AF65-71CA4A85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final class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class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layout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int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=0x7f0a001c;</a:t>
            </a:r>
            <a:b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int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activity_main2=0x7f0a001d;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class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drawable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// IDs for the images in drawable folder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class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string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int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app_name</a:t>
            </a: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=0x7f0c001b;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// other string values in strings.xml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B5B3-9531-413B-916F-E2226B76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91C96-FDCD-4CA0-9831-7CD87643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4193B-F689-4569-9B61-E37B491BA370}"/>
              </a:ext>
            </a:extLst>
          </p:cNvPr>
          <p:cNvSpPr txBox="1"/>
          <p:nvPr/>
        </p:nvSpPr>
        <p:spPr>
          <a:xfrm>
            <a:off x="6057332" y="1319536"/>
            <a:ext cx="287957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/>
              <a:t>res/layout/</a:t>
            </a:r>
            <a:r>
              <a:rPr lang="en-GB" dirty="0" err="1"/>
              <a:t>activity_main.xml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2FC75-78EF-4259-B2F9-0D03FA0CF4F6}"/>
              </a:ext>
            </a:extLst>
          </p:cNvPr>
          <p:cNvSpPr/>
          <p:nvPr/>
        </p:nvSpPr>
        <p:spPr>
          <a:xfrm>
            <a:off x="5998823" y="2977248"/>
            <a:ext cx="299659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res/layout/activity_main2.xml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CFA4A1-D30B-4377-BA38-74FB3FE4520F}"/>
              </a:ext>
            </a:extLst>
          </p:cNvPr>
          <p:cNvCxnSpPr/>
          <p:nvPr/>
        </p:nvCxnSpPr>
        <p:spPr>
          <a:xfrm flipV="1">
            <a:off x="5694323" y="1703539"/>
            <a:ext cx="363009" cy="530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4B8F92-9128-4D25-8423-CB47A4D713D8}"/>
              </a:ext>
            </a:extLst>
          </p:cNvPr>
          <p:cNvCxnSpPr/>
          <p:nvPr/>
        </p:nvCxnSpPr>
        <p:spPr>
          <a:xfrm>
            <a:off x="5694323" y="2799094"/>
            <a:ext cx="249864" cy="252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89B9F3-5A4A-495C-B22A-C39F8B7C51A5}"/>
              </a:ext>
            </a:extLst>
          </p:cNvPr>
          <p:cNvSpPr/>
          <p:nvPr/>
        </p:nvSpPr>
        <p:spPr>
          <a:xfrm>
            <a:off x="5998823" y="3949335"/>
            <a:ext cx="224555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res/values/</a:t>
            </a:r>
            <a:r>
              <a:rPr lang="en-GB" dirty="0" err="1"/>
              <a:t>strings.xml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178C6-E878-435D-A8C7-0D1547066698}"/>
              </a:ext>
            </a:extLst>
          </p:cNvPr>
          <p:cNvCxnSpPr/>
          <p:nvPr/>
        </p:nvCxnSpPr>
        <p:spPr>
          <a:xfrm flipV="1">
            <a:off x="5326912" y="4134001"/>
            <a:ext cx="671911" cy="259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346F94-E3F5-4769-9041-85DDFC6D2C0D}"/>
              </a:ext>
            </a:extLst>
          </p:cNvPr>
          <p:cNvSpPr txBox="1"/>
          <p:nvPr/>
        </p:nvSpPr>
        <p:spPr>
          <a:xfrm>
            <a:off x="3169025" y="377976"/>
            <a:ext cx="5384936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/>
              <a:t>“</a:t>
            </a:r>
            <a:r>
              <a:rPr lang="en-GB" sz="2400" dirty="0" err="1"/>
              <a:t>setContentView</a:t>
            </a:r>
            <a:r>
              <a:rPr lang="en-GB" sz="2400" dirty="0"/>
              <a:t>(</a:t>
            </a:r>
            <a:r>
              <a:rPr lang="en-GB" sz="2400" dirty="0" err="1"/>
              <a:t>R.layout.activity_main</a:t>
            </a:r>
            <a:r>
              <a:rPr lang="en-GB" sz="2400" dirty="0"/>
              <a:t>)”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6AB267-2B3E-4C04-813B-9B95FEFCBD25}"/>
              </a:ext>
            </a:extLst>
          </p:cNvPr>
          <p:cNvCxnSpPr/>
          <p:nvPr/>
        </p:nvCxnSpPr>
        <p:spPr>
          <a:xfrm flipV="1">
            <a:off x="5662867" y="969971"/>
            <a:ext cx="0" cy="1264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5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B3F7F-FDC7-4AD5-B472-052D21C0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Units of Measurement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1C89A1-344F-46D0-B3CE-2CE7C8F3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b="1" dirty="0"/>
              <a:t>Pixel</a:t>
            </a:r>
            <a:r>
              <a:rPr lang="en-GB" altLang="zh-CN" dirty="0"/>
              <a:t> (</a:t>
            </a:r>
            <a:r>
              <a:rPr lang="en-GB" altLang="zh-CN" dirty="0">
                <a:solidFill>
                  <a:srgbClr val="FF0000"/>
                </a:solidFill>
              </a:rPr>
              <a:t>px</a:t>
            </a:r>
            <a:r>
              <a:rPr lang="en-GB" altLang="zh-CN" dirty="0"/>
              <a:t>): actual pixels on the screen.</a:t>
            </a:r>
          </a:p>
          <a:p>
            <a:r>
              <a:rPr lang="en-GB" altLang="zh-CN" b="1" dirty="0"/>
              <a:t>Inch</a:t>
            </a:r>
            <a:r>
              <a:rPr lang="en-GB" altLang="zh-CN" dirty="0"/>
              <a:t> (</a:t>
            </a:r>
            <a:r>
              <a:rPr lang="en-GB" altLang="zh-CN" dirty="0">
                <a:solidFill>
                  <a:srgbClr val="FF0000"/>
                </a:solidFill>
              </a:rPr>
              <a:t>in</a:t>
            </a:r>
            <a:r>
              <a:rPr lang="en-GB" altLang="zh-CN" dirty="0"/>
              <a:t>): physical size of the screen.</a:t>
            </a:r>
          </a:p>
          <a:p>
            <a:pPr lvl="1"/>
            <a:r>
              <a:rPr lang="en-GB" altLang="zh-CN" dirty="0"/>
              <a:t>1 Inch = 2.54 centimetres</a:t>
            </a:r>
            <a:endParaRPr lang="en-GB" altLang="zh-CN" b="1" dirty="0"/>
          </a:p>
          <a:p>
            <a:r>
              <a:rPr lang="en-GB" altLang="zh-CN" b="1" dirty="0"/>
              <a:t>Millimetre</a:t>
            </a:r>
            <a:r>
              <a:rPr lang="en-GB" altLang="zh-CN" dirty="0"/>
              <a:t> (</a:t>
            </a:r>
            <a:r>
              <a:rPr lang="en-GB" altLang="zh-CN" dirty="0">
                <a:solidFill>
                  <a:srgbClr val="FF0000"/>
                </a:solidFill>
              </a:rPr>
              <a:t>mm</a:t>
            </a:r>
            <a:r>
              <a:rPr lang="en-GB" altLang="zh-CN" dirty="0"/>
              <a:t>)</a:t>
            </a:r>
            <a:endParaRPr lang="en-GB" altLang="zh-CN" b="1" dirty="0"/>
          </a:p>
          <a:p>
            <a:r>
              <a:rPr lang="en-GB" altLang="zh-CN" b="1" dirty="0"/>
              <a:t>Points</a:t>
            </a:r>
            <a:r>
              <a:rPr lang="en-GB" altLang="zh-CN" dirty="0"/>
              <a:t> (</a:t>
            </a:r>
            <a:r>
              <a:rPr lang="en-GB" altLang="zh-CN" dirty="0" err="1">
                <a:solidFill>
                  <a:srgbClr val="FF0000"/>
                </a:solidFill>
              </a:rPr>
              <a:t>pt</a:t>
            </a:r>
            <a:r>
              <a:rPr lang="en-GB" altLang="zh-CN" dirty="0"/>
              <a:t>): </a:t>
            </a:r>
            <a:r>
              <a:rPr lang="en-US" altLang="zh-CN" dirty="0"/>
              <a:t>1/72 of an inch.</a:t>
            </a:r>
          </a:p>
          <a:p>
            <a:r>
              <a:rPr lang="en-GB" altLang="zh-CN" b="1" dirty="0"/>
              <a:t>Density-independent Pixel</a:t>
            </a:r>
            <a:r>
              <a:rPr lang="en-GB" altLang="zh-CN" dirty="0"/>
              <a:t> (</a:t>
            </a:r>
            <a:r>
              <a:rPr lang="en-GB" altLang="zh-CN" dirty="0" err="1">
                <a:solidFill>
                  <a:srgbClr val="FF0000"/>
                </a:solidFill>
              </a:rPr>
              <a:t>dp</a:t>
            </a:r>
            <a:r>
              <a:rPr lang="en-GB" altLang="zh-CN" dirty="0"/>
              <a:t> or </a:t>
            </a:r>
            <a:r>
              <a:rPr lang="en-GB" altLang="zh-CN" dirty="0">
                <a:solidFill>
                  <a:srgbClr val="FF0000"/>
                </a:solidFill>
              </a:rPr>
              <a:t>dip</a:t>
            </a:r>
            <a:r>
              <a:rPr lang="en-GB" altLang="zh-CN" dirty="0"/>
              <a:t>): </a:t>
            </a:r>
          </a:p>
          <a:p>
            <a:pPr lvl="1"/>
            <a:r>
              <a:rPr lang="en-US" altLang="zh-CN" dirty="0"/>
              <a:t>An abstract unit that is based on the physical density of the screen. These units are relative to a 160-dpi screen.</a:t>
            </a:r>
          </a:p>
          <a:p>
            <a:pPr lvl="1"/>
            <a:r>
              <a:rPr lang="en-US" altLang="zh-CN" dirty="0"/>
              <a:t>Using </a:t>
            </a:r>
            <a:r>
              <a:rPr lang="en-US" altLang="zh-CN" dirty="0" err="1"/>
              <a:t>dp</a:t>
            </a:r>
            <a:r>
              <a:rPr lang="en-US" altLang="zh-CN" dirty="0"/>
              <a:t> can ensure proper display of your UI on screens with different dpi settings.</a:t>
            </a:r>
          </a:p>
          <a:p>
            <a:pPr lvl="1"/>
            <a:r>
              <a:rPr lang="en-US" altLang="zh-CN" dirty="0"/>
              <a:t>px = </a:t>
            </a:r>
            <a:r>
              <a:rPr lang="en-US" altLang="zh-CN" dirty="0" err="1"/>
              <a:t>dp</a:t>
            </a:r>
            <a:r>
              <a:rPr lang="en-US" altLang="zh-CN" dirty="0"/>
              <a:t> * (dpi / 160)</a:t>
            </a:r>
          </a:p>
          <a:p>
            <a:r>
              <a:rPr lang="en-GB" altLang="zh-CN" b="1" dirty="0"/>
              <a:t>Scale-independent Pixels</a:t>
            </a:r>
            <a:r>
              <a:rPr lang="en-GB" altLang="zh-CN" dirty="0"/>
              <a:t> (</a:t>
            </a:r>
            <a:r>
              <a:rPr lang="en-GB" altLang="zh-CN" dirty="0" err="1">
                <a:solidFill>
                  <a:srgbClr val="FF0000"/>
                </a:solidFill>
              </a:rPr>
              <a:t>sp</a:t>
            </a:r>
            <a:r>
              <a:rPr lang="en-GB" altLang="zh-CN" dirty="0"/>
              <a:t>):</a:t>
            </a:r>
          </a:p>
          <a:p>
            <a:pPr lvl="1"/>
            <a:r>
              <a:rPr lang="en-GB" altLang="zh-CN" dirty="0"/>
              <a:t>Similar to </a:t>
            </a:r>
            <a:r>
              <a:rPr lang="en-GB" altLang="zh-CN" dirty="0" err="1"/>
              <a:t>dp</a:t>
            </a:r>
            <a:r>
              <a:rPr lang="en-GB" altLang="zh-CN" dirty="0"/>
              <a:t>, but also scaled by the user's </a:t>
            </a:r>
            <a:r>
              <a:rPr lang="en-GB" altLang="zh-CN" u="sng" dirty="0"/>
              <a:t>font</a:t>
            </a:r>
            <a:r>
              <a:rPr lang="en-GB" altLang="zh-CN" dirty="0"/>
              <a:t> size preference</a:t>
            </a:r>
            <a:r>
              <a:rPr lang="en-US" altLang="zh-CN" dirty="0"/>
              <a:t>.</a:t>
            </a:r>
            <a:endParaRPr lang="en-GB" altLang="zh-CN" dirty="0"/>
          </a:p>
          <a:p>
            <a:endParaRPr lang="zh-CN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D19B3-FC1A-4006-BA76-2A6B047C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53C9C-A31A-4791-B3E1-280197CF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1E8E-04C8-6FCB-269F-D3CC71FF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Layout Params: </a:t>
            </a:r>
            <a:r>
              <a:rPr lang="en-GB" dirty="0"/>
              <a:t>Padding and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BE420-6604-B06E-7D99-329220A73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addition to width and height, there are two related layout parameters:</a:t>
            </a:r>
          </a:p>
          <a:p>
            <a:pPr lvl="2"/>
            <a:endParaRPr lang="en-GB" dirty="0"/>
          </a:p>
          <a:p>
            <a:r>
              <a:rPr lang="en-GB" b="1" dirty="0"/>
              <a:t>Padding</a:t>
            </a:r>
            <a:r>
              <a:rPr lang="en-GB" dirty="0"/>
              <a:t>: is </a:t>
            </a:r>
            <a:r>
              <a:rPr lang="en-GB" altLang="zh-CN" dirty="0"/>
              <a:t>still a part of a View.</a:t>
            </a:r>
          </a:p>
          <a:p>
            <a:pPr lvl="1"/>
            <a:r>
              <a:rPr lang="en-GB" altLang="zh-CN" dirty="0"/>
              <a:t>Setting the background colour of a View, and the background colour will extend to the padding area.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View.getWidth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and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View.getHeight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will report the dimension including the padding area.</a:t>
            </a:r>
          </a:p>
          <a:p>
            <a:pPr lvl="1"/>
            <a:r>
              <a:rPr lang="en-GB" altLang="zh-CN" dirty="0"/>
              <a:t>we can increase the padding size of a view to make it look bigger.</a:t>
            </a:r>
          </a:p>
          <a:p>
            <a:pPr lvl="2"/>
            <a:endParaRPr lang="en-GB" dirty="0"/>
          </a:p>
          <a:p>
            <a:r>
              <a:rPr lang="en-GB" b="1" dirty="0"/>
              <a:t>Margin</a:t>
            </a:r>
            <a:r>
              <a:rPr lang="en-GB" dirty="0"/>
              <a:t>: </a:t>
            </a:r>
            <a:r>
              <a:rPr lang="en-GB" altLang="zh-CN" dirty="0"/>
              <a:t>is not a part of a View.</a:t>
            </a:r>
          </a:p>
          <a:p>
            <a:pPr lvl="1"/>
            <a:r>
              <a:rPr lang="en-GB" altLang="zh-CN" dirty="0"/>
              <a:t>But other views are not supposed to cover this area.</a:t>
            </a:r>
          </a:p>
          <a:p>
            <a:pPr lvl="1"/>
            <a:r>
              <a:rPr lang="en-GB" altLang="zh-CN" dirty="0"/>
              <a:t>We can use margin to create empty space around a view where other views cannot (normally) occupy.</a:t>
            </a:r>
            <a:endParaRPr lang="zh-CN" altLang="en-US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ABC7-BB52-969B-4874-7F4DCA83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3FF3-E10E-1EFC-AAF9-835582E0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682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7FA3-4049-42C1-8613-BBB01377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Padding and Margin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355E8-E00D-4C37-A727-270388E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8E15-47DE-4148-842D-6F51DD19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06532-F020-4D37-869F-5F63D10E563D}"/>
              </a:ext>
            </a:extLst>
          </p:cNvPr>
          <p:cNvSpPr/>
          <p:nvPr/>
        </p:nvSpPr>
        <p:spPr>
          <a:xfrm>
            <a:off x="1032323" y="2212686"/>
            <a:ext cx="6720598" cy="35406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5C0D-AF19-4AAC-A437-04FD603C689F}"/>
              </a:ext>
            </a:extLst>
          </p:cNvPr>
          <p:cNvSpPr/>
          <p:nvPr/>
        </p:nvSpPr>
        <p:spPr>
          <a:xfrm>
            <a:off x="1767414" y="2755255"/>
            <a:ext cx="5250419" cy="245555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A92570-B261-4FC2-825F-5EEE5E36E33D}"/>
              </a:ext>
            </a:extLst>
          </p:cNvPr>
          <p:cNvSpPr/>
          <p:nvPr/>
        </p:nvSpPr>
        <p:spPr>
          <a:xfrm>
            <a:off x="2568093" y="3676830"/>
            <a:ext cx="3649059" cy="612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solidFill>
                  <a:schemeClr val="tx1"/>
                </a:solidFill>
              </a:rPr>
              <a:t>TextView</a:t>
            </a:r>
            <a:endParaRPr lang="en-GB" sz="4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E2B24-211D-4524-A43C-F5CD6782B99A}"/>
              </a:ext>
            </a:extLst>
          </p:cNvPr>
          <p:cNvCxnSpPr>
            <a:stCxn id="7" idx="0"/>
            <a:endCxn id="8" idx="0"/>
          </p:cNvCxnSpPr>
          <p:nvPr/>
        </p:nvCxnSpPr>
        <p:spPr>
          <a:xfrm flipH="1">
            <a:off x="4392623" y="2755255"/>
            <a:ext cx="1" cy="92157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533411-19AB-4AEE-8302-36A576B8FF18}"/>
              </a:ext>
            </a:extLst>
          </p:cNvPr>
          <p:cNvSpPr txBox="1"/>
          <p:nvPr/>
        </p:nvSpPr>
        <p:spPr>
          <a:xfrm>
            <a:off x="4659537" y="2939337"/>
            <a:ext cx="147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Padding@Top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86CAB-2302-402B-8D0E-8B402ECED13D}"/>
              </a:ext>
            </a:extLst>
          </p:cNvPr>
          <p:cNvCxnSpPr>
            <a:stCxn id="6" idx="0"/>
            <a:endCxn id="7" idx="0"/>
          </p:cNvCxnSpPr>
          <p:nvPr/>
        </p:nvCxnSpPr>
        <p:spPr>
          <a:xfrm>
            <a:off x="4392622" y="2212686"/>
            <a:ext cx="2" cy="5425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B8623A-6834-4E23-A5C9-4A637E584FB1}"/>
              </a:ext>
            </a:extLst>
          </p:cNvPr>
          <p:cNvSpPr txBox="1"/>
          <p:nvPr/>
        </p:nvSpPr>
        <p:spPr>
          <a:xfrm>
            <a:off x="4659537" y="2201843"/>
            <a:ext cx="139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Margin@Top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F59102-DAC3-4A8C-8D0A-89A5E702BC75}"/>
              </a:ext>
            </a:extLst>
          </p:cNvPr>
          <p:cNvCxnSpPr>
            <a:cxnSpLocks/>
          </p:cNvCxnSpPr>
          <p:nvPr/>
        </p:nvCxnSpPr>
        <p:spPr>
          <a:xfrm flipH="1">
            <a:off x="6215051" y="1925248"/>
            <a:ext cx="2101" cy="8300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B8706D-6E39-4AC9-8088-F111C47B74AE}"/>
              </a:ext>
            </a:extLst>
          </p:cNvPr>
          <p:cNvSpPr txBox="1"/>
          <p:nvPr/>
        </p:nvSpPr>
        <p:spPr>
          <a:xfrm>
            <a:off x="4934893" y="1085126"/>
            <a:ext cx="2560315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This </a:t>
            </a:r>
            <a:r>
              <a:rPr lang="en-GB" sz="2400" dirty="0" err="1"/>
              <a:t>gray</a:t>
            </a:r>
            <a:r>
              <a:rPr lang="en-GB" sz="2400" dirty="0"/>
              <a:t> area receives UI events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F91DFC-FF69-4647-9B43-5C47FB4E72C4}"/>
              </a:ext>
            </a:extLst>
          </p:cNvPr>
          <p:cNvCxnSpPr>
            <a:cxnSpLocks/>
          </p:cNvCxnSpPr>
          <p:nvPr/>
        </p:nvCxnSpPr>
        <p:spPr>
          <a:xfrm>
            <a:off x="1604759" y="1878484"/>
            <a:ext cx="0" cy="333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14367E-55A1-4570-8DF1-1F3BC5F785DB}"/>
              </a:ext>
            </a:extLst>
          </p:cNvPr>
          <p:cNvSpPr txBox="1"/>
          <p:nvPr/>
        </p:nvSpPr>
        <p:spPr>
          <a:xfrm>
            <a:off x="1032323" y="1232153"/>
            <a:ext cx="22799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This area is allocated to this </a:t>
            </a:r>
            <a:r>
              <a:rPr lang="en-GB" dirty="0" err="1"/>
              <a:t>TextView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2BEF2E-802C-4DE8-9ECF-E274C85AF898}"/>
              </a:ext>
            </a:extLst>
          </p:cNvPr>
          <p:cNvCxnSpPr>
            <a:cxnSpLocks/>
          </p:cNvCxnSpPr>
          <p:nvPr/>
        </p:nvCxnSpPr>
        <p:spPr>
          <a:xfrm flipV="1">
            <a:off x="5568875" y="4289233"/>
            <a:ext cx="0" cy="1625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87619D-D84F-4BF7-A8A1-73C9E60BC8EE}"/>
              </a:ext>
            </a:extLst>
          </p:cNvPr>
          <p:cNvSpPr txBox="1"/>
          <p:nvPr/>
        </p:nvSpPr>
        <p:spPr>
          <a:xfrm>
            <a:off x="2832169" y="5844829"/>
            <a:ext cx="505005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Widget’s original frame, the size of “</a:t>
            </a:r>
            <a:r>
              <a:rPr lang="en-GB" dirty="0" err="1"/>
              <a:t>wrap_content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100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62CB-CFA1-4318-89D4-24C301B3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Padding and Margin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7010-3D60-4C3B-AB43-DB25EE1A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Padding can be configured using XML attribute: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android:padding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="12dp"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You can also set paddings for individual directions: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android:paddingBottom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="22dp"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Margin configuration: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android:layout_margin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="20dp"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android:layout_marginRight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="20dp"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ECDD5-6A83-4232-89B5-9D385172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75353-1E3D-4349-92B2-DFE3FE5D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8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15B9E-8522-410F-B569-AF2BE96B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137FB-1662-4B21-A650-92A28348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F53C8B-E55D-4C1D-80F5-D9297EFD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2" y="20297"/>
            <a:ext cx="5217952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:padding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="#FFFFFF"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="Text1"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="#000000"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:textSize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="24sp"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35C9D-E25A-478D-99FE-3FF5B008EC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5095" y="885268"/>
            <a:ext cx="2471737" cy="5616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5">
            <a:extLst>
              <a:ext uri="{FF2B5EF4-FFF2-40B4-BE49-F238E27FC236}">
                <a16:creationId xmlns:a16="http://schemas.microsoft.com/office/drawing/2014/main" id="{862734A3-A4C8-4852-9ADC-D75E781A2131}"/>
              </a:ext>
            </a:extLst>
          </p:cNvPr>
          <p:cNvSpPr/>
          <p:nvPr/>
        </p:nvSpPr>
        <p:spPr>
          <a:xfrm>
            <a:off x="234892" y="1037648"/>
            <a:ext cx="520117" cy="2852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6ED13-7A09-415D-B5EF-3B67EC92A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5617" y="2625698"/>
            <a:ext cx="2471215" cy="1022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558935-7ACC-47E4-AC32-25D6A339447F}"/>
              </a:ext>
            </a:extLst>
          </p:cNvPr>
          <p:cNvCxnSpPr/>
          <p:nvPr/>
        </p:nvCxnSpPr>
        <p:spPr>
          <a:xfrm flipV="1">
            <a:off x="0" y="2409179"/>
            <a:ext cx="9144000" cy="838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4F5A9-7DA3-4B96-A116-18FD545F333F}"/>
              </a:ext>
            </a:extLst>
          </p:cNvPr>
          <p:cNvCxnSpPr/>
          <p:nvPr/>
        </p:nvCxnSpPr>
        <p:spPr>
          <a:xfrm flipV="1">
            <a:off x="0" y="3872695"/>
            <a:ext cx="9144000" cy="838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54220-4BF2-4161-820D-05AB9DC6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5095" y="4080924"/>
            <a:ext cx="2476500" cy="1028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F0FC1A2-845A-4E55-A6AC-850129FC1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6" y="4397648"/>
            <a:ext cx="403510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8628D4A-1947-46C1-934C-103A4FE55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6" y="2965841"/>
            <a:ext cx="334782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:padding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A07C81-D8CF-454E-B714-5A3BBF8FA43A}"/>
              </a:ext>
            </a:extLst>
          </p:cNvPr>
          <p:cNvCxnSpPr/>
          <p:nvPr/>
        </p:nvCxnSpPr>
        <p:spPr>
          <a:xfrm flipV="1">
            <a:off x="0" y="5312891"/>
            <a:ext cx="9144000" cy="838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C1567DE-7A82-4E05-95EE-C30E591F6C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4202" y="5523782"/>
            <a:ext cx="2472630" cy="10881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8310DD53-CB37-4E4D-BAF2-5CBFD1623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6" y="5671420"/>
            <a:ext cx="3959604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:padding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="25dp"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:layout_margin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="25dp"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74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A6E343B-5C2C-87FC-AF9E-BB8352ED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4AFC50-A459-605C-8659-601D651E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Layouts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49F5A-D457-0289-5E34-0EF824612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ConstraintLayout</a:t>
            </a:r>
            <a:r>
              <a:rPr lang="en-GB" dirty="0"/>
              <a:t>, Same layout under different screen resolutions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D84B6-1DEE-4D2A-A36E-65577D39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8035B-745E-4576-8EBE-8349D864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75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9BE129-4D5A-3D9A-051C-510FFDC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AD0AE-0DC0-CBCA-6EEC-8B9D118B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Introduced since API level 9.</a:t>
            </a:r>
          </a:p>
          <a:p>
            <a:pPr lvl="1"/>
            <a:endParaRPr lang="en-US" dirty="0"/>
          </a:p>
          <a:p>
            <a:r>
              <a:rPr lang="en-GB" dirty="0"/>
              <a:t>Now the default layout when a new empty activity is created.</a:t>
            </a:r>
          </a:p>
          <a:p>
            <a:pPr lvl="1"/>
            <a:endParaRPr lang="en-GB" dirty="0"/>
          </a:p>
          <a:p>
            <a:r>
              <a:rPr lang="en-GB" dirty="0"/>
              <a:t>The constraint layout arranges everything inside by assigning </a:t>
            </a:r>
            <a:r>
              <a:rPr lang="en-US" dirty="0"/>
              <a:t>constraints for every child view/widget relative to other views present.</a:t>
            </a:r>
          </a:p>
          <a:p>
            <a:pPr lvl="1"/>
            <a:endParaRPr lang="en-GB" dirty="0"/>
          </a:p>
          <a:p>
            <a:r>
              <a:rPr lang="en-US" dirty="0"/>
              <a:t>The constraint layout is to improve the performance of the applications by removing the nested views with a flat and flexible design.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723F-3E97-3AC3-8EB8-790865C1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7A659-2CDA-C3D9-5338-33C91704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05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2B50B-D9C0-4329-94EB-493AD629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 Layout: Adding Views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F3B5-33A9-4BA5-A482-821A84358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add a View into Constraint Layout, simply drag it from the “Palette” window.</a:t>
            </a:r>
          </a:p>
          <a:p>
            <a:r>
              <a:rPr lang="en-US" altLang="zh-CN" dirty="0"/>
              <a:t>Clicking on the View just added, you can resize or re-position the view.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E2FC-0650-46BD-BEF0-3AE9DF7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8C09F-CFD2-43DC-831D-878E7EA2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D99D7-FB5B-49C9-8EDA-698B67755D96}"/>
              </a:ext>
            </a:extLst>
          </p:cNvPr>
          <p:cNvGrpSpPr/>
          <p:nvPr/>
        </p:nvGrpSpPr>
        <p:grpSpPr>
          <a:xfrm>
            <a:off x="1245040" y="2858743"/>
            <a:ext cx="3625725" cy="3201854"/>
            <a:chOff x="801420" y="2858743"/>
            <a:chExt cx="3625725" cy="32018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A23C2-F184-48D2-A569-2FE6BB10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420" y="2858743"/>
              <a:ext cx="3625725" cy="320185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EE9ABA-D944-4CB8-81A3-956AE45BBA9D}"/>
                </a:ext>
              </a:extLst>
            </p:cNvPr>
            <p:cNvCxnSpPr/>
            <p:nvPr/>
          </p:nvCxnSpPr>
          <p:spPr>
            <a:xfrm>
              <a:off x="2000816" y="3159012"/>
              <a:ext cx="1158844" cy="111357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289F78-16AC-4109-AA33-22350E84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16" y="2858743"/>
            <a:ext cx="1813098" cy="32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2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2F7C-0FED-405B-ADDD-3604E18A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 Layout: Relative Positioning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0E8F-9857-411E-86C4-1D6B09BBB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61872"/>
            <a:ext cx="5967536" cy="4915091"/>
          </a:xfrm>
        </p:spPr>
        <p:txBody>
          <a:bodyPr/>
          <a:lstStyle/>
          <a:p>
            <a:r>
              <a:rPr lang="en-US" altLang="zh-CN" dirty="0"/>
              <a:t>The position of a view is specified using the relative position of the </a:t>
            </a:r>
            <a:r>
              <a:rPr lang="en-US" altLang="zh-CN" u="sng" dirty="0"/>
              <a:t>four edges</a:t>
            </a:r>
            <a:r>
              <a:rPr lang="en-US" altLang="zh-CN" dirty="0"/>
              <a:t> of this view </a:t>
            </a:r>
            <a:r>
              <a:rPr lang="en-US" altLang="zh-CN" u="sng" dirty="0"/>
              <a:t>to other views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“parent” means the container of this view (the layout it belongs to)</a:t>
            </a:r>
          </a:p>
          <a:p>
            <a:pPr lvl="1"/>
            <a:r>
              <a:rPr lang="en-US" altLang="zh-CN" dirty="0"/>
              <a:t>The red dotted square is the bounding box of the possible position of the “Yes” button.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27675-DF43-495C-BACB-D4E6C6DE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9C6CA-92CA-42C6-B084-D56ED138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9CC06BF-1DCC-4236-8BF0-077D2130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04" y="3714750"/>
            <a:ext cx="6894780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Button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="@+id/book_yes_btn"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:layout_width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="114dp"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:layout_height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="48dp"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:text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="Yes"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:layout_constraintBottom_toBottomOf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:layout_constraintEnd_toEndOf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:layout_constraintHorizontal_bias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="0.09"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:layout_constraintStart_toStartOf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:layout_constraintTop_toBottomOf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="@+id/confirm_booking_label"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:layout_constraintVertical_bias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="0.486"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/&gt;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B5221F-57D8-4ED0-BDCC-5E183C014612}"/>
              </a:ext>
            </a:extLst>
          </p:cNvPr>
          <p:cNvSpPr/>
          <p:nvPr/>
        </p:nvSpPr>
        <p:spPr>
          <a:xfrm>
            <a:off x="628650" y="4844257"/>
            <a:ext cx="4737100" cy="4316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CDEB55-8E8E-4F96-A51C-8D9F80F7EC9F}"/>
              </a:ext>
            </a:extLst>
          </p:cNvPr>
          <p:cNvSpPr/>
          <p:nvPr/>
        </p:nvSpPr>
        <p:spPr>
          <a:xfrm>
            <a:off x="628650" y="5497406"/>
            <a:ext cx="6421120" cy="4316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08BEA-97EE-44EF-A3E5-B8DABE82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261872"/>
            <a:ext cx="2250196" cy="39417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A6B6E2A-45FC-494D-9CE0-C63CA330ADEC}"/>
              </a:ext>
            </a:extLst>
          </p:cNvPr>
          <p:cNvSpPr/>
          <p:nvPr/>
        </p:nvSpPr>
        <p:spPr>
          <a:xfrm>
            <a:off x="6667500" y="2552700"/>
            <a:ext cx="2250196" cy="265094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85E1-34FA-4BB9-BF43-F5A5FBE4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 Layout: Relative Positioning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2312-4ABE-4CBF-97B4-176EAC71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872"/>
            <a:ext cx="5654455" cy="4915091"/>
          </a:xfrm>
        </p:spPr>
        <p:txBody>
          <a:bodyPr/>
          <a:lstStyle/>
          <a:p>
            <a:r>
              <a:rPr lang="en-US" altLang="zh-CN" dirty="0"/>
              <a:t>The two bias values specifies the relative position within the bounding box.</a:t>
            </a:r>
          </a:p>
          <a:p>
            <a:pPr lvl="1"/>
            <a:r>
              <a:rPr lang="en-US" altLang="zh-CN" dirty="0"/>
              <a:t>0 means leftmost/topmost</a:t>
            </a:r>
          </a:p>
          <a:p>
            <a:pPr lvl="1"/>
            <a:r>
              <a:rPr lang="en-US" altLang="zh-CN" dirty="0"/>
              <a:t>1 means rightmost/bottommost</a:t>
            </a:r>
          </a:p>
          <a:p>
            <a:pPr lvl="1"/>
            <a:r>
              <a:rPr lang="en-US" altLang="zh-CN" dirty="0"/>
              <a:t>0.5 means at the center.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8005-32EF-45B6-94C1-74A2263A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5ABCB-0BDE-4354-923A-9BD88970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6E8AAD-0A81-4F05-88EF-23B947BD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04" y="3714750"/>
            <a:ext cx="6894780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Button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="@+id/book_yes_btn"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:layout_width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="114dp"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:layout_height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="48dp"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android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:text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="Yes"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:layout_constraintBottom_toBottomOf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:layout_constraintEnd_toEndOf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:layout_constraintHorizontal_bias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="0.09"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:layout_constraintStart_toStartOf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:layout_constraintTop_toBottomOf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="@+id/confirm_booking_label"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:layout_constraintVertical_bias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="0.486"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/&gt;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1A297-9635-417A-9D78-B10E02F0ED02}"/>
              </a:ext>
            </a:extLst>
          </p:cNvPr>
          <p:cNvSpPr/>
          <p:nvPr/>
        </p:nvSpPr>
        <p:spPr>
          <a:xfrm>
            <a:off x="628650" y="5266370"/>
            <a:ext cx="4387850" cy="225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E78DFA-9AB6-408E-BC8B-6E6E7A7CBFF7}"/>
              </a:ext>
            </a:extLst>
          </p:cNvPr>
          <p:cNvSpPr/>
          <p:nvPr/>
        </p:nvSpPr>
        <p:spPr>
          <a:xfrm>
            <a:off x="628650" y="5895975"/>
            <a:ext cx="4737100" cy="225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A3B36-4ED6-4943-BA3E-F47CBF5C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261872"/>
            <a:ext cx="2250196" cy="3941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7479A2-0D95-48B4-B0C2-83D67AAC3232}"/>
              </a:ext>
            </a:extLst>
          </p:cNvPr>
          <p:cNvSpPr/>
          <p:nvPr/>
        </p:nvSpPr>
        <p:spPr>
          <a:xfrm>
            <a:off x="6657975" y="2543175"/>
            <a:ext cx="2250196" cy="265094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A231C-1077-43BA-AD46-E5DE804C1B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121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A70976-2997-4BA3-BEF6-E67E6827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111D32-1575-44AC-A2B3-A670EF8F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Activity life circle, Transferring data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816E-AC9C-46B1-AC69-72B6E52B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69AC0-27BB-45AF-95D7-DB433D3C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143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>
            <a:extLst>
              <a:ext uri="{FF2B5EF4-FFF2-40B4-BE49-F238E27FC236}">
                <a16:creationId xmlns:a16="http://schemas.microsoft.com/office/drawing/2014/main" id="{6BF534C1-139B-4DB2-9814-B1ED0DA01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4518910"/>
            <a:ext cx="5458546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:layout_constraintTop_toBottomOf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		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="@+id/confirm_booking_label"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:layout_constraintBottom_toBottomOf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:layout_constraintVertical_bias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="0.486"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2D9FC6-9D5A-76DA-A069-C06C339D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 Layout: Different Screens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14506-01EA-4172-8F04-BF73D4F77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/>
              <a:t>In this example, the two buttons look perfectly aligned.</a:t>
            </a:r>
          </a:p>
          <a:p>
            <a:endParaRPr lang="en-US" altLang="zh-CN" dirty="0"/>
          </a:p>
          <a:p>
            <a:r>
              <a:rPr lang="en-US" altLang="zh-CN" dirty="0"/>
              <a:t>The “Yes” button: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“No” button: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91D32-761B-3196-EA4F-D7EBDBCB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84134-5790-4614-65DB-C65F2B44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626C3E-5EF6-4C0D-99D8-26036E13A65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43279" y="2017487"/>
            <a:ext cx="2372071" cy="4159476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9E47974E-5863-44C1-A786-71F3DB820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2682154"/>
            <a:ext cx="545854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:layout_constraintTop_toTopOf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="parent“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:layout_constraintBottom_toBottomOf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="parent"</a:t>
            </a: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app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JetBrains Mono"/>
              </a:rPr>
              <a:t>:layout_constraintVertical_bias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JetBrains Mono"/>
              </a:rPr>
              <a:t>="0.672"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033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14EEB-26E2-496F-B003-FDB18BA7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 Layout: Different Screens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468A7-A453-4027-A625-C249ABB1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But if you apply this layout to a different screen aspect ratio, or rotate it, these two buttons are not aligned properly.</a:t>
            </a:r>
          </a:p>
          <a:p>
            <a:pPr lvl="1"/>
            <a:r>
              <a:rPr lang="en-US" altLang="zh-CN" dirty="0"/>
              <a:t>Because the top and button edge of the two buttons are relative to different edges.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D4D7-9A38-41F6-A2BF-D18C787D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5A0C9-81AC-44B8-9AFE-3410CB90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B30BE-95B9-4662-8D9E-7EC572A9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98" y="2714641"/>
            <a:ext cx="1654031" cy="3614737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D65E0C3A-D4DD-46C9-BE54-827D0767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29000"/>
            <a:ext cx="1654031" cy="2900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CEFE64-A66F-45F3-A28F-360C42378BE8}"/>
              </a:ext>
            </a:extLst>
          </p:cNvPr>
          <p:cNvSpPr txBox="1"/>
          <p:nvPr/>
        </p:nvSpPr>
        <p:spPr>
          <a:xfrm>
            <a:off x="1334467" y="3249612"/>
            <a:ext cx="133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B4462-5298-4C42-928F-9146D23B52EF}"/>
              </a:ext>
            </a:extLst>
          </p:cNvPr>
          <p:cNvSpPr txBox="1"/>
          <p:nvPr/>
        </p:nvSpPr>
        <p:spPr>
          <a:xfrm>
            <a:off x="5858126" y="2529975"/>
            <a:ext cx="15074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 7</a:t>
            </a:r>
            <a:endParaRPr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DEF2D-E856-4F99-BE83-4D6A9F972DBA}"/>
              </a:ext>
            </a:extLst>
          </p:cNvPr>
          <p:cNvCxnSpPr/>
          <p:nvPr/>
        </p:nvCxnSpPr>
        <p:spPr>
          <a:xfrm>
            <a:off x="5917063" y="5191140"/>
            <a:ext cx="2371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4471EC-8F58-42F7-A0E8-A40B4BB2F59E}"/>
              </a:ext>
            </a:extLst>
          </p:cNvPr>
          <p:cNvCxnSpPr/>
          <p:nvPr/>
        </p:nvCxnSpPr>
        <p:spPr>
          <a:xfrm>
            <a:off x="269802" y="5419740"/>
            <a:ext cx="2371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3EE0AA6-A171-430B-9F09-6BC69326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13" y="4511185"/>
            <a:ext cx="3186113" cy="181819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E71B47-4B0E-40AA-84DF-F025BF608C2E}"/>
              </a:ext>
            </a:extLst>
          </p:cNvPr>
          <p:cNvCxnSpPr>
            <a:cxnSpLocks/>
          </p:cNvCxnSpPr>
          <p:nvPr/>
        </p:nvCxnSpPr>
        <p:spPr>
          <a:xfrm>
            <a:off x="2907163" y="5848365"/>
            <a:ext cx="26840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15484F-DB49-4474-9E72-D750C09AE40F}"/>
              </a:ext>
            </a:extLst>
          </p:cNvPr>
          <p:cNvSpPr txBox="1"/>
          <p:nvPr/>
        </p:nvSpPr>
        <p:spPr>
          <a:xfrm>
            <a:off x="3099525" y="4299546"/>
            <a:ext cx="23310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 landscape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074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DD8843-DE5C-6B43-09BB-2547BA5F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Test your UI on different screens!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C83C-A723-545C-AA5C-8974CC69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D4A29-BADE-74D5-2C8F-1BC54078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4A347-6FA3-A0DF-455E-07B1A96E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28" y="1632456"/>
            <a:ext cx="1654031" cy="3614737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80ADB37-1A04-72F4-E0E2-3A94A652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0" y="2346815"/>
            <a:ext cx="1654031" cy="2900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E2134-86DA-E201-A2E7-97536D075036}"/>
              </a:ext>
            </a:extLst>
          </p:cNvPr>
          <p:cNvSpPr txBox="1"/>
          <p:nvPr/>
        </p:nvSpPr>
        <p:spPr>
          <a:xfrm>
            <a:off x="1641397" y="2167427"/>
            <a:ext cx="133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D4E8D-4481-6903-D860-14822A466298}"/>
              </a:ext>
            </a:extLst>
          </p:cNvPr>
          <p:cNvSpPr txBox="1"/>
          <p:nvPr/>
        </p:nvSpPr>
        <p:spPr>
          <a:xfrm>
            <a:off x="6165056" y="1447790"/>
            <a:ext cx="150746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 7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C17DB2-23EB-E124-67D2-E6D8542B2684}"/>
              </a:ext>
            </a:extLst>
          </p:cNvPr>
          <p:cNvCxnSpPr/>
          <p:nvPr/>
        </p:nvCxnSpPr>
        <p:spPr>
          <a:xfrm>
            <a:off x="6223993" y="4108955"/>
            <a:ext cx="2371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E8E853-2AC7-FDE9-3A93-54859D407B30}"/>
              </a:ext>
            </a:extLst>
          </p:cNvPr>
          <p:cNvCxnSpPr/>
          <p:nvPr/>
        </p:nvCxnSpPr>
        <p:spPr>
          <a:xfrm>
            <a:off x="576732" y="4337555"/>
            <a:ext cx="23717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4AE1C1-C13C-BEC4-84B3-0B957A7A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43" y="3429000"/>
            <a:ext cx="3186113" cy="18181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37AAE2-203C-1F0E-8C37-87D68690209D}"/>
              </a:ext>
            </a:extLst>
          </p:cNvPr>
          <p:cNvCxnSpPr>
            <a:cxnSpLocks/>
          </p:cNvCxnSpPr>
          <p:nvPr/>
        </p:nvCxnSpPr>
        <p:spPr>
          <a:xfrm>
            <a:off x="3214093" y="4766180"/>
            <a:ext cx="268401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7D067E-941B-C7FD-404C-565291BF1DCC}"/>
              </a:ext>
            </a:extLst>
          </p:cNvPr>
          <p:cNvSpPr txBox="1"/>
          <p:nvPr/>
        </p:nvSpPr>
        <p:spPr>
          <a:xfrm>
            <a:off x="3406455" y="3217361"/>
            <a:ext cx="23310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Google Pixel landscape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082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9BE129-4D5A-3D9A-051C-510FFDC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 Layout: Advantage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AD0AE-0DC0-CBCA-6EEC-8B9D118B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example below, constraint layout and linear layout are used to design the same UI.</a:t>
            </a:r>
          </a:p>
          <a:p>
            <a:r>
              <a:rPr lang="en-GB" dirty="0"/>
              <a:t>Constraint layout has simpler hierarchy, thus has reduced complexity in calculating the coordinates and sizes of views.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723F-3E97-3AC3-8EB8-790865C1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7A659-2CDA-C3D9-5338-33C91704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7E812A-C290-8141-F54D-FBED67AE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80" y="3267384"/>
            <a:ext cx="1633523" cy="2830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F90A7B-E471-450D-4E4B-43257274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3" y="3280189"/>
            <a:ext cx="2577259" cy="28053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E6341-B8E5-5A3D-113C-4819B24D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11" y="3872627"/>
            <a:ext cx="2579039" cy="16204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3C9DFE71-34CD-43A9-8B27-1F281FBC9FF1}"/>
              </a:ext>
            </a:extLst>
          </p:cNvPr>
          <p:cNvSpPr/>
          <p:nvPr/>
        </p:nvSpPr>
        <p:spPr>
          <a:xfrm>
            <a:off x="5345319" y="4473146"/>
            <a:ext cx="513475" cy="605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B70B89D-6F73-2FFA-5DEC-BC421498B0BE}"/>
              </a:ext>
            </a:extLst>
          </p:cNvPr>
          <p:cNvSpPr/>
          <p:nvPr/>
        </p:nvSpPr>
        <p:spPr>
          <a:xfrm rot="10800000">
            <a:off x="3041508" y="4445451"/>
            <a:ext cx="513475" cy="605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17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224ED-007D-46CD-913A-03A13CD36E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9144000" cy="6096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99FE64-C6CB-71F7-07E8-B90A6091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Events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56DE5-D0A5-DE95-45AB-3814FF298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Spinner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E7EF5-7962-A44A-CD5F-E7867E19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23847-4604-160C-BBAA-EB371632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488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7C3EE4-B209-46FF-B69A-416ECA7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Events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4DCF1B-F992-482A-B8D0-016C57CE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Android supports various user interaction events:</a:t>
            </a:r>
          </a:p>
          <a:p>
            <a:pPr lvl="1"/>
            <a:r>
              <a:rPr lang="en-US" altLang="zh-CN" dirty="0"/>
              <a:t>Click, long click (click and hold), drag, key press, </a:t>
            </a:r>
          </a:p>
          <a:p>
            <a:r>
              <a:rPr lang="en-US" altLang="zh-CN" dirty="0"/>
              <a:t>To receive a certain type of event, you need to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implement its </a:t>
            </a:r>
            <a:r>
              <a:rPr lang="en-US" altLang="zh-CN" u="sng" dirty="0">
                <a:solidFill>
                  <a:schemeClr val="accent6">
                    <a:lumMod val="75000"/>
                  </a:schemeClr>
                </a:solidFill>
              </a:rPr>
              <a:t>event listener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register it to the View</a:t>
            </a:r>
            <a:r>
              <a:rPr lang="en-US" altLang="zh-CN" dirty="0"/>
              <a:t>.</a:t>
            </a:r>
          </a:p>
          <a:p>
            <a:r>
              <a:rPr lang="en-GB" altLang="zh-CN" dirty="0"/>
              <a:t>Several listener interfaces are defined inside View: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View.OnDragListener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View.OnLayoutChangeListener</a:t>
            </a:r>
            <a:endParaRPr lang="en-GB" altLang="zh-CN" dirty="0"/>
          </a:p>
          <a:p>
            <a:r>
              <a:rPr lang="en-GB" altLang="zh-CN" dirty="0"/>
              <a:t>Each listener contains only one </a:t>
            </a:r>
            <a:r>
              <a:rPr lang="en-GB" altLang="zh-CN" dirty="0" err="1"/>
              <a:t>callback</a:t>
            </a:r>
            <a:r>
              <a:rPr lang="en-GB" altLang="zh-CN" dirty="0"/>
              <a:t> method.</a:t>
            </a:r>
          </a:p>
          <a:p>
            <a:pPr lvl="1"/>
            <a:r>
              <a:rPr lang="en-GB" altLang="zh-CN" dirty="0"/>
              <a:t>E.g.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in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lang="en-GB" altLang="zh-CN" dirty="0"/>
              <a:t>.</a:t>
            </a:r>
          </a:p>
          <a:p>
            <a:r>
              <a:rPr lang="en-GB" altLang="zh-CN" dirty="0"/>
              <a:t>Register the listener by calling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View.setXXXListener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(Listener)</a:t>
            </a:r>
            <a:endParaRPr lang="en-GB" altLang="zh-CN" dirty="0"/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61682-0641-4378-8BAB-E2C15CF2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28B15-ACFE-4C30-B21B-850A79BA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630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E2B560-F870-443B-859F-E833371C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Event Listener Example 1 &amp; 2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F2B9-CD3C-44B7-8753-5D6044F2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E298B-B769-4A78-A871-2E4AA4E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14DC0C0-85AD-4817-B187-47964609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8" y="1244590"/>
            <a:ext cx="5773042" cy="2476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15A25BC6-DB02-46A6-ACDA-7D857CFA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23" y="3565410"/>
            <a:ext cx="7734300" cy="25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513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A8DC-1EA8-4AB7-B90E-F832E7CE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Event Listener Example 3: Spinner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59281-37CD-434E-87AE-D9469BBD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Widgets like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and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GB" altLang="zh-CN" dirty="0"/>
              <a:t> and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r>
              <a:rPr lang="en-GB" altLang="zh-CN" dirty="0"/>
              <a:t> are capable of offering multiple choices to users.</a:t>
            </a:r>
          </a:p>
          <a:p>
            <a:pPr lvl="1"/>
            <a:r>
              <a:rPr lang="en-GB" altLang="zh-CN" dirty="0"/>
              <a:t>Here,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will be used as an example. 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Assume we want to know the favourite activity of a user. You can create a spinner using: </a:t>
            </a:r>
          </a:p>
          <a:p>
            <a:pPr lvl="1"/>
            <a:r>
              <a:rPr lang="en-GB" altLang="zh-CN" dirty="0"/>
              <a:t>UI Designer with predefined choices in “string.xml”.</a:t>
            </a:r>
          </a:p>
          <a:p>
            <a:pPr lvl="1"/>
            <a:r>
              <a:rPr lang="en-GB" altLang="zh-CN" dirty="0"/>
              <a:t>Java code with dynamically created choices.</a:t>
            </a:r>
          </a:p>
          <a:p>
            <a:pPr lvl="1"/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6867D-FAD9-440E-B9EF-50085A1B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2BA52-96BE-4348-9A8C-761C439E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67CF-4315-444B-9B85-864CFE95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22F18-4C53-44CF-9032-119199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1</a:t>
            </a:r>
            <a:r>
              <a:rPr lang="en-GB" altLang="zh-CN" dirty="0"/>
              <a:t>: create spinner prompt and options in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strings.xml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DA3A-31EE-4307-9D17-F2F42D6A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9BBE-5C69-439E-B37F-EBFB8F1A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3B9BC-391E-4C39-A875-54429AF4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1" y="2392820"/>
            <a:ext cx="2762911" cy="259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501F-F11E-4674-98AB-4C6D046D1F77}"/>
              </a:ext>
            </a:extLst>
          </p:cNvPr>
          <p:cNvSpPr/>
          <p:nvPr/>
        </p:nvSpPr>
        <p:spPr>
          <a:xfrm>
            <a:off x="3818310" y="2958631"/>
            <a:ext cx="5234998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string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>
                <a:solidFill>
                  <a:srgbClr val="008000"/>
                </a:solidFill>
              </a:rPr>
              <a:t>="prompt"</a:t>
            </a:r>
            <a:r>
              <a:rPr lang="en-US" dirty="0"/>
              <a:t>&gt;Choose a hobby&lt;/</a:t>
            </a:r>
            <a:r>
              <a:rPr lang="en-US" b="1" dirty="0">
                <a:solidFill>
                  <a:srgbClr val="000080"/>
                </a:solidFill>
              </a:rPr>
              <a:t>string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string-array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>
                <a:solidFill>
                  <a:srgbClr val="008000"/>
                </a:solidFill>
              </a:rPr>
              <a:t>="hobbies"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&gt;A&lt;/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&gt;B&lt;/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&gt;C&lt;/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&gt;D&lt;/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string-array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7E8DE-6119-40A9-9B55-85D855D25E0E}"/>
              </a:ext>
            </a:extLst>
          </p:cNvPr>
          <p:cNvSpPr/>
          <p:nvPr/>
        </p:nvSpPr>
        <p:spPr>
          <a:xfrm>
            <a:off x="3331482" y="3974293"/>
            <a:ext cx="435697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84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5080-CA4A-4156-A47B-037C65F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8534-69EF-4DDC-91CE-FF4E27F5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2</a:t>
            </a:r>
            <a:r>
              <a:rPr lang="en-GB" altLang="zh-CN" dirty="0"/>
              <a:t>: Add the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into the layout.</a:t>
            </a:r>
          </a:p>
          <a:p>
            <a:pPr lvl="1"/>
            <a:r>
              <a:rPr lang="en-GB" altLang="zh-CN" dirty="0"/>
              <a:t>Open the layout, and add spinner into the layout.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313F-E9AF-46DF-8D07-B0CF5D9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6863D-09E2-4CFF-8F5B-DEDDD37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9AE9A-9BD7-44DE-A2DE-30A66101E1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0647" y="2303304"/>
            <a:ext cx="5222705" cy="3713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CDC30A4-1E3E-4DDA-BABF-74471899C0D2}"/>
              </a:ext>
            </a:extLst>
          </p:cNvPr>
          <p:cNvSpPr/>
          <p:nvPr/>
        </p:nvSpPr>
        <p:spPr>
          <a:xfrm>
            <a:off x="2577062" y="2463642"/>
            <a:ext cx="628650" cy="2825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A2A8A3-4812-4B92-86BB-E5CD0545039E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891387" y="2746217"/>
            <a:ext cx="1651635" cy="23223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11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ACC086-16AB-4F06-9692-1E7726A3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D04D0F-125D-44AB-AF02-13438D386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Primary class for interacting with user.</a:t>
            </a:r>
          </a:p>
          <a:p>
            <a:pPr lvl="1"/>
            <a:r>
              <a:rPr lang="en-US" altLang="zh-CN" dirty="0"/>
              <a:t>In principle, each activity is associated with one UI.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Each app can have one or more activities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One or more activities can be defined as </a:t>
            </a:r>
            <a:r>
              <a:rPr lang="en-US" altLang="zh-CN" u="sng" dirty="0"/>
              <a:t>launcher activities</a:t>
            </a:r>
            <a:r>
              <a:rPr lang="en-US" altLang="zh-CN" dirty="0"/>
              <a:t> that serve as entry points of an app. (Like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Each launcher activity creates a corresponding icon in the app launcher once the app is installed on the system.</a:t>
            </a:r>
          </a:p>
          <a:p>
            <a:pPr lvl="1"/>
            <a:r>
              <a:rPr lang="en-US" altLang="zh-CN" dirty="0"/>
              <a:t>Usually, each app has only one launcher activity.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One activity can start another activity in the same app or in a different app.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A6A07-4212-4C3A-B73A-1474047D4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C4D6-5738-4252-9A17-9EDFBA10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00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02B6-0A30-4D2E-90C4-321AD283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A0C2-7EC8-40B4-BF9A-13EB726A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3</a:t>
            </a:r>
            <a:r>
              <a:rPr lang="en-GB" altLang="zh-CN" dirty="0"/>
              <a:t>: Add the strings you defined in step 1.</a:t>
            </a:r>
          </a:p>
          <a:p>
            <a:pPr lvl="1"/>
            <a:r>
              <a:rPr lang="en-GB" altLang="zh-CN" dirty="0"/>
              <a:t>In “declared attributes”, choose the prompt as well as the string array.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52C99-D027-4212-9564-9800E4B2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E3197-FA0A-40C8-BE26-E1449BD2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E7216-A84C-4490-A17D-CA693A9B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2491740"/>
            <a:ext cx="2651647" cy="3399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BECD9-5C6B-4E99-BE80-3F74B00FFC15}"/>
              </a:ext>
            </a:extLst>
          </p:cNvPr>
          <p:cNvCxnSpPr>
            <a:cxnSpLocks/>
          </p:cNvCxnSpPr>
          <p:nvPr/>
        </p:nvCxnSpPr>
        <p:spPr>
          <a:xfrm flipH="1" flipV="1">
            <a:off x="2833370" y="5132070"/>
            <a:ext cx="297068" cy="4940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03D7D9-ABD5-4986-B721-E0D8C9378DD8}"/>
              </a:ext>
            </a:extLst>
          </p:cNvPr>
          <p:cNvSpPr txBox="1"/>
          <p:nvPr/>
        </p:nvSpPr>
        <p:spPr>
          <a:xfrm>
            <a:off x="2684780" y="5614233"/>
            <a:ext cx="239982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Click on this tiny button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D7F-2A4A-4691-9D58-F99A4268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04" y="2128489"/>
            <a:ext cx="5806496" cy="3855076"/>
          </a:xfrm>
          <a:prstGeom prst="rect">
            <a:avLst/>
          </a:prstGeom>
        </p:spPr>
      </p:pic>
      <p:sp>
        <p:nvSpPr>
          <p:cNvPr id="10" name="Right Arrow 13">
            <a:extLst>
              <a:ext uri="{FF2B5EF4-FFF2-40B4-BE49-F238E27FC236}">
                <a16:creationId xmlns:a16="http://schemas.microsoft.com/office/drawing/2014/main" id="{F30354D8-4544-4D89-9492-EFC2F3CF05B1}"/>
              </a:ext>
            </a:extLst>
          </p:cNvPr>
          <p:cNvSpPr/>
          <p:nvPr/>
        </p:nvSpPr>
        <p:spPr>
          <a:xfrm>
            <a:off x="3136154" y="4786515"/>
            <a:ext cx="331582" cy="470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307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E546-F255-4AB2-AF2D-749587CF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74F5A-5E64-4DB5-A77C-C8948977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4</a:t>
            </a:r>
            <a:r>
              <a:rPr lang="en-GB" altLang="zh-CN" dirty="0"/>
              <a:t>: Choose spinner mode: dialog or dropdown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68B1C-A93F-48B1-AE25-ADA6A22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DEE4D-1CE5-4578-B7C8-559BC66C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5AD28EE-563E-4E1F-B20E-033E2B5593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551" y="1633492"/>
            <a:ext cx="2571027" cy="420624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3A1561A-D758-4A4D-B4FD-C63A8EA059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122" y="1633492"/>
            <a:ext cx="2571027" cy="420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59D4C-CBD4-4744-8F0C-7F39C7C2BAE3}"/>
              </a:ext>
            </a:extLst>
          </p:cNvPr>
          <p:cNvSpPr txBox="1"/>
          <p:nvPr/>
        </p:nvSpPr>
        <p:spPr>
          <a:xfrm>
            <a:off x="3684548" y="5677804"/>
            <a:ext cx="23123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Dropdown: No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03E9E-8BA0-48BF-BD68-C3A3C3C22D12}"/>
              </a:ext>
            </a:extLst>
          </p:cNvPr>
          <p:cNvSpPr txBox="1"/>
          <p:nvPr/>
        </p:nvSpPr>
        <p:spPr>
          <a:xfrm>
            <a:off x="6177432" y="5672726"/>
            <a:ext cx="26504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Dialog: shows the prompt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0999C-0AC8-4BEF-B921-48FF9E19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6" y="2272936"/>
            <a:ext cx="2651647" cy="3399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AC0A032D-577C-4359-A496-A9A00C2FF5D2}"/>
              </a:ext>
            </a:extLst>
          </p:cNvPr>
          <p:cNvSpPr/>
          <p:nvPr/>
        </p:nvSpPr>
        <p:spPr>
          <a:xfrm>
            <a:off x="1583117" y="5382232"/>
            <a:ext cx="857250" cy="233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02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22AA-7BAA-4CB5-9F72-92405CC5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C42C-BDDC-4ECB-9EFE-7B952F74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5</a:t>
            </a:r>
            <a:r>
              <a:rPr lang="en-GB" altLang="zh-CN" dirty="0"/>
              <a:t>: Implement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OnItemSelectedListener</a:t>
            </a:r>
            <a:r>
              <a:rPr lang="en-GB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C8095-586D-40AE-AEED-43307364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6F30F-9B72-4705-95B5-C5B80E7E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48247E-5DAC-4A29-AF59-303AD8F1D12D}"/>
              </a:ext>
            </a:extLst>
          </p:cNvPr>
          <p:cNvSpPr/>
          <p:nvPr/>
        </p:nvSpPr>
        <p:spPr>
          <a:xfrm>
            <a:off x="891273" y="1974695"/>
            <a:ext cx="7361453" cy="378565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</a:rPr>
              <a:t>final </a:t>
            </a:r>
            <a:r>
              <a:rPr lang="en-US" sz="2000" dirty="0"/>
              <a:t>Spinner s = </a:t>
            </a:r>
            <a:r>
              <a:rPr lang="en-US" sz="2000" dirty="0" err="1"/>
              <a:t>findViewById</a:t>
            </a:r>
            <a:r>
              <a:rPr lang="en-US" sz="2000" dirty="0"/>
              <a:t>(</a:t>
            </a:r>
            <a:r>
              <a:rPr lang="en-US" sz="2000" dirty="0" err="1"/>
              <a:t>R.id.</a:t>
            </a:r>
            <a:r>
              <a:rPr lang="en-US" sz="2000" b="1" i="1" dirty="0" err="1">
                <a:solidFill>
                  <a:srgbClr val="660E7A"/>
                </a:solidFill>
              </a:rPr>
              <a:t>spinner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s.setOnItemSelectedListener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Spinner.OnItemSelectedListener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808000"/>
                </a:solidFill>
              </a:rPr>
              <a:t>@Override</a:t>
            </a:r>
            <a:br>
              <a:rPr lang="en-US" sz="2000" dirty="0">
                <a:solidFill>
                  <a:srgbClr val="808000"/>
                </a:solidFill>
              </a:rPr>
            </a:br>
            <a:r>
              <a:rPr lang="en-US" sz="2000" dirty="0">
                <a:solidFill>
                  <a:srgbClr val="808000"/>
                </a:solidFill>
              </a:rPr>
              <a:t>    </a:t>
            </a:r>
            <a:r>
              <a:rPr lang="en-US" sz="2000" b="1" dirty="0">
                <a:solidFill>
                  <a:srgbClr val="000080"/>
                </a:solidFill>
              </a:rPr>
              <a:t>public void </a:t>
            </a:r>
            <a:r>
              <a:rPr lang="en-US" sz="2000" dirty="0" err="1"/>
              <a:t>onItemSelected</a:t>
            </a:r>
            <a:r>
              <a:rPr lang="en-US" sz="2000" dirty="0"/>
              <a:t>(</a:t>
            </a:r>
            <a:r>
              <a:rPr lang="en-US" sz="2000" dirty="0" err="1"/>
              <a:t>AdapterView</a:t>
            </a:r>
            <a:r>
              <a:rPr lang="en-US" sz="2000" dirty="0"/>
              <a:t>&lt;?&gt; parent,</a:t>
            </a:r>
            <a:br>
              <a:rPr lang="en-US" sz="2000" dirty="0"/>
            </a:br>
            <a:r>
              <a:rPr lang="en-US" sz="2000" dirty="0"/>
              <a:t>                               View view, </a:t>
            </a:r>
            <a:r>
              <a:rPr lang="en-US" sz="2000" b="1" dirty="0">
                <a:solidFill>
                  <a:srgbClr val="000080"/>
                </a:solidFill>
              </a:rPr>
              <a:t>int </a:t>
            </a:r>
            <a:r>
              <a:rPr lang="en-US" sz="2000" dirty="0"/>
              <a:t>position, </a:t>
            </a:r>
            <a:r>
              <a:rPr lang="en-US" sz="2000" b="1" dirty="0">
                <a:solidFill>
                  <a:srgbClr val="000080"/>
                </a:solidFill>
              </a:rPr>
              <a:t>long </a:t>
            </a:r>
            <a:r>
              <a:rPr lang="en-US" sz="2000" dirty="0"/>
              <a:t>id) {</a:t>
            </a:r>
            <a:br>
              <a:rPr lang="en-US" sz="2000" dirty="0"/>
            </a:br>
            <a:r>
              <a:rPr lang="en-US" sz="2000" dirty="0"/>
              <a:t>               ……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808000"/>
                </a:solidFill>
              </a:rPr>
              <a:t>@Override</a:t>
            </a:r>
            <a:br>
              <a:rPr lang="en-US" sz="2000" dirty="0">
                <a:solidFill>
                  <a:srgbClr val="808000"/>
                </a:solidFill>
              </a:rPr>
            </a:br>
            <a:r>
              <a:rPr lang="en-US" sz="2000" dirty="0">
                <a:solidFill>
                  <a:srgbClr val="808000"/>
                </a:solidFill>
              </a:rPr>
              <a:t>    </a:t>
            </a:r>
            <a:r>
              <a:rPr lang="en-US" sz="2000" b="1" dirty="0">
                <a:solidFill>
                  <a:srgbClr val="000080"/>
                </a:solidFill>
              </a:rPr>
              <a:t>public void </a:t>
            </a:r>
            <a:r>
              <a:rPr lang="en-US" sz="2000" dirty="0" err="1"/>
              <a:t>onNothingSelected</a:t>
            </a:r>
            <a:r>
              <a:rPr lang="en-US" sz="2000" dirty="0"/>
              <a:t>(</a:t>
            </a:r>
            <a:r>
              <a:rPr lang="en-US" sz="2000" dirty="0" err="1"/>
              <a:t>AdapterView</a:t>
            </a:r>
            <a:r>
              <a:rPr lang="en-US" sz="2000" dirty="0"/>
              <a:t>&lt;?&gt; parent)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});</a:t>
            </a:r>
            <a:endParaRPr lang="en-GB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D2EA4-6D30-4861-8BA5-8418E46CACD6}"/>
              </a:ext>
            </a:extLst>
          </p:cNvPr>
          <p:cNvSpPr/>
          <p:nvPr/>
        </p:nvSpPr>
        <p:spPr>
          <a:xfrm>
            <a:off x="2078243" y="5437181"/>
            <a:ext cx="617448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https://stackoverflow.com/questions/3009745/what-does-the-question-mark-in-java-generics-type-parameter-mean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0D756A-C2CA-46A0-93C4-06C40EADBF76}"/>
              </a:ext>
            </a:extLst>
          </p:cNvPr>
          <p:cNvCxnSpPr/>
          <p:nvPr/>
        </p:nvCxnSpPr>
        <p:spPr>
          <a:xfrm flipV="1">
            <a:off x="5997209" y="4714534"/>
            <a:ext cx="0" cy="722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22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FE45D-715C-4641-A124-DF253E63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onItemSelected</a:t>
            </a:r>
            <a:r>
              <a:rPr lang="en-GB" altLang="zh-CN" dirty="0"/>
              <a:t>()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1146-3C05-418A-9551-C1432891F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Parameters:</a:t>
            </a:r>
          </a:p>
          <a:p>
            <a:r>
              <a:rPr lang="en-GB" altLang="zh-CN" dirty="0"/>
              <a:t>parent – The </a:t>
            </a:r>
            <a:r>
              <a:rPr lang="en-GB" altLang="zh-CN" dirty="0" err="1"/>
              <a:t>AdapterView</a:t>
            </a:r>
            <a:r>
              <a:rPr lang="en-GB" altLang="zh-CN" dirty="0"/>
              <a:t> where the selection happened</a:t>
            </a:r>
          </a:p>
          <a:p>
            <a:r>
              <a:rPr lang="en-GB" altLang="zh-CN" dirty="0"/>
              <a:t>view – The view within the </a:t>
            </a:r>
            <a:r>
              <a:rPr lang="en-GB" altLang="zh-CN" dirty="0" err="1"/>
              <a:t>AdapterView</a:t>
            </a:r>
            <a:r>
              <a:rPr lang="en-GB" altLang="zh-CN" dirty="0"/>
              <a:t> that was clicked</a:t>
            </a:r>
          </a:p>
          <a:p>
            <a:r>
              <a:rPr lang="en-GB" altLang="zh-CN" dirty="0"/>
              <a:t>position – The position of the view in the adapter</a:t>
            </a:r>
          </a:p>
          <a:p>
            <a:r>
              <a:rPr lang="en-GB" altLang="zh-CN" dirty="0"/>
              <a:t>id – The row id of the item that is selected</a:t>
            </a:r>
          </a:p>
          <a:p>
            <a:pPr marL="0" indent="0">
              <a:buNone/>
            </a:pPr>
            <a:r>
              <a:rPr lang="en-GB" altLang="zh-CN" dirty="0">
                <a:hlinkClick r:id="rId2"/>
              </a:rPr>
              <a:t>https://stackoverflow.com/questions/12965817/practical-difference-between-position-and-row-id-in-onlistitemclick</a:t>
            </a:r>
            <a:endParaRPr lang="en-GB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2A6B-9DBB-4806-91E0-758F01BC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DC828-EB51-495E-B8DE-C70C996B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D0912-2FD9-4A4C-B4E3-93C3E414B106}"/>
              </a:ext>
            </a:extLst>
          </p:cNvPr>
          <p:cNvSpPr txBox="1"/>
          <p:nvPr/>
        </p:nvSpPr>
        <p:spPr>
          <a:xfrm>
            <a:off x="1413050" y="1294902"/>
            <a:ext cx="586258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80"/>
                </a:solidFill>
              </a:rPr>
              <a:t>public void </a:t>
            </a:r>
            <a:r>
              <a:rPr lang="en-US" altLang="zh-CN" sz="2000" dirty="0" err="1"/>
              <a:t>onItemSelected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AdapterView</a:t>
            </a:r>
            <a:r>
              <a:rPr lang="en-US" altLang="zh-CN" sz="2000" dirty="0"/>
              <a:t>&lt;?&gt; parent,</a:t>
            </a:r>
            <a:br>
              <a:rPr lang="en-US" altLang="zh-CN" sz="2000" dirty="0"/>
            </a:br>
            <a:r>
              <a:rPr lang="en-US" altLang="zh-CN" sz="2000" dirty="0"/>
              <a:t>                               View </a:t>
            </a:r>
            <a:r>
              <a:rPr lang="en-US" altLang="zh-CN" sz="2000" dirty="0" err="1"/>
              <a:t>view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000080"/>
                </a:solidFill>
              </a:rPr>
              <a:t>int </a:t>
            </a:r>
            <a:r>
              <a:rPr lang="en-US" altLang="zh-CN" sz="2000" dirty="0"/>
              <a:t>position, </a:t>
            </a:r>
            <a:r>
              <a:rPr lang="en-US" altLang="zh-CN" sz="2000" b="1" dirty="0">
                <a:solidFill>
                  <a:srgbClr val="000080"/>
                </a:solidFill>
              </a:rPr>
              <a:t>long </a:t>
            </a:r>
            <a:r>
              <a:rPr lang="en-US" altLang="zh-CN" sz="2000" dirty="0"/>
              <a:t>id) {</a:t>
            </a:r>
            <a:br>
              <a:rPr lang="en-US" altLang="zh-CN" sz="2000" dirty="0"/>
            </a:br>
            <a:r>
              <a:rPr lang="en-US" altLang="zh-CN" sz="2000" dirty="0"/>
              <a:t>               ……</a:t>
            </a:r>
            <a:br>
              <a:rPr lang="en-US" altLang="zh-CN" sz="2000" dirty="0"/>
            </a:br>
            <a:r>
              <a:rPr lang="en-US" altLang="zh-CN" sz="2000" dirty="0"/>
              <a:t>    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7071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C9A2-A295-4AC3-8FCA-B314A162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Manually Adding Items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62BA-44F0-487D-B2EB-26470B3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code below manually adds items to the spinner.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69387-DA6E-4B5D-BD31-8721E9BD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9FAFA-1DE9-4D42-B420-1093DE84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593E2-69C6-4C92-AECA-817B5FEB83F5}"/>
              </a:ext>
            </a:extLst>
          </p:cNvPr>
          <p:cNvSpPr/>
          <p:nvPr/>
        </p:nvSpPr>
        <p:spPr>
          <a:xfrm>
            <a:off x="777561" y="1963727"/>
            <a:ext cx="7588878" cy="286232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Spinner spinner2 = (Spinner) </a:t>
            </a:r>
            <a:r>
              <a:rPr lang="en-US" sz="2000" dirty="0" err="1"/>
              <a:t>findViewById</a:t>
            </a:r>
            <a:r>
              <a:rPr lang="en-US" sz="2000" dirty="0"/>
              <a:t>(R.id.</a:t>
            </a:r>
            <a:r>
              <a:rPr lang="en-US" sz="2000" b="1" i="1" dirty="0">
                <a:solidFill>
                  <a:srgbClr val="660E7A"/>
                </a:solidFill>
              </a:rPr>
              <a:t>spinner2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List&lt;String&gt; list 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ArrayList</a:t>
            </a:r>
            <a:r>
              <a:rPr lang="en-US" sz="2000" dirty="0"/>
              <a:t>&lt;String&gt;();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"Sing"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"Dance"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"Rap"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"Basketball"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ArrayAdapter</a:t>
            </a:r>
            <a:r>
              <a:rPr lang="en-US" sz="2000" dirty="0"/>
              <a:t>&lt;String&gt; </a:t>
            </a:r>
            <a:r>
              <a:rPr lang="en-US" sz="2000" dirty="0" err="1"/>
              <a:t>dataAdapter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ArrayAdapter</a:t>
            </a:r>
            <a:r>
              <a:rPr lang="en-US" sz="2000" dirty="0"/>
              <a:t>&lt;String&gt; (</a:t>
            </a:r>
            <a:r>
              <a:rPr lang="en-US" sz="2000" b="1" dirty="0">
                <a:solidFill>
                  <a:srgbClr val="000080"/>
                </a:solidFill>
              </a:rPr>
              <a:t>this</a:t>
            </a:r>
            <a:r>
              <a:rPr lang="en-US" sz="2000" dirty="0"/>
              <a:t>, </a:t>
            </a:r>
            <a:r>
              <a:rPr lang="en-US" sz="2000" dirty="0" err="1"/>
              <a:t>android.R.layout.</a:t>
            </a:r>
            <a:r>
              <a:rPr lang="en-US" sz="2000" b="1" i="1" dirty="0" err="1">
                <a:solidFill>
                  <a:srgbClr val="660E7A"/>
                </a:solidFill>
              </a:rPr>
              <a:t>simple_spinner_item</a:t>
            </a:r>
            <a:r>
              <a:rPr lang="en-US" sz="2000" dirty="0"/>
              <a:t>, list);</a:t>
            </a:r>
            <a:br>
              <a:rPr lang="en-US" sz="2000" dirty="0"/>
            </a:br>
            <a:r>
              <a:rPr lang="en-US" sz="2000" dirty="0"/>
              <a:t>spinner2.setAdapter(</a:t>
            </a:r>
            <a:r>
              <a:rPr lang="en-US" sz="2000" dirty="0" err="1"/>
              <a:t>dataAdapter</a:t>
            </a:r>
            <a:r>
              <a:rPr lang="en-US" sz="2000" dirty="0"/>
              <a:t>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2758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08BA-DC6F-4C21-8577-B01447D0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Reading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4344-692D-453C-9213-208C233B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zh-CN" dirty="0"/>
              <a:t>An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is a view whose </a:t>
            </a:r>
            <a:r>
              <a:rPr lang="en-GB" altLang="zh-CN" dirty="0">
                <a:solidFill>
                  <a:srgbClr val="FF0000"/>
                </a:solidFill>
              </a:rPr>
              <a:t>children</a:t>
            </a:r>
            <a:r>
              <a:rPr lang="en-GB" altLang="zh-CN" dirty="0"/>
              <a:t> are determined by an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.</a:t>
            </a:r>
          </a:p>
          <a:p>
            <a:pPr marL="0" indent="0">
              <a:buNone/>
            </a:pPr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25B1-E2BB-4A05-B173-01E4C5DD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906ED-7A8B-4D14-814B-3DE4C64B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E26A-FE82-42F9-BE29-70DE25D3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0" y="2306396"/>
            <a:ext cx="4218432" cy="34628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21B04E-DB32-4F5E-B3E7-43328256A814}"/>
              </a:ext>
            </a:extLst>
          </p:cNvPr>
          <p:cNvCxnSpPr/>
          <p:nvPr/>
        </p:nvCxnSpPr>
        <p:spPr>
          <a:xfrm flipH="1">
            <a:off x="3344896" y="1719929"/>
            <a:ext cx="2145792" cy="1999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65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E901-B000-4F22-8EAA-351ECE3C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Adapter &amp; Adapter 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21F3B-E777-4CA2-B9F4-A4E309CC2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ArrayAdapter</a:t>
            </a:r>
            <a:r>
              <a:rPr lang="en-GB" altLang="zh-CN" dirty="0"/>
              <a:t> we saw is a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r>
              <a:rPr lang="en-GB" altLang="zh-CN" dirty="0"/>
              <a:t> </a:t>
            </a:r>
            <a:r>
              <a:rPr lang="en-US" altLang="zh-CN" dirty="0"/>
              <a:t>backed by an array of arbitrary objects.</a:t>
            </a:r>
          </a:p>
          <a:p>
            <a:pPr lvl="1"/>
            <a:r>
              <a:rPr lang="en-US" altLang="zh-CN" dirty="0"/>
              <a:t>It’s a subclass of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A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r>
              <a:rPr lang="en-US" altLang="zh-CN" dirty="0"/>
              <a:t> is an implementation of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US" altLang="zh-CN" dirty="0"/>
              <a:t> interface that can support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US" altLang="zh-CN" dirty="0"/>
              <a:t> and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GB" altLang="zh-CN" dirty="0"/>
              <a:t>An </a:t>
            </a:r>
            <a:r>
              <a:rPr lang="en-GB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 object acts as a bridge between an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and the underlying data for that view.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An </a:t>
            </a:r>
            <a:r>
              <a:rPr lang="en-GB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is a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GB" altLang="zh-CN" dirty="0"/>
              <a:t> whose children are determined by an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. </a:t>
            </a:r>
          </a:p>
          <a:p>
            <a:pPr lvl="1"/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GB" altLang="zh-CN" dirty="0"/>
              <a:t>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r>
              <a:rPr lang="en-GB" altLang="zh-CN" dirty="0"/>
              <a:t> are different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AdapterViews</a:t>
            </a:r>
            <a:r>
              <a:rPr lang="en-GB" altLang="zh-CN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F8430-2A3E-475F-A668-242CFB72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1250B-7FF4-4F2E-9412-34BA3457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668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D889-83D7-488F-B684-978F46FA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Session Task 1: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F510E-1275-439C-B9F5-E00A603AB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Extend the </a:t>
            </a:r>
            <a:r>
              <a:rPr lang="en-GB" altLang="zh-CN" dirty="0" err="1"/>
              <a:t>RoomBookingExample</a:t>
            </a:r>
            <a:r>
              <a:rPr lang="en-GB" altLang="zh-CN" dirty="0"/>
              <a:t> project so that all booked rooms appear as a list on the first room booking activity (launcher activity)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57EB9-DB14-46F3-A8B1-7D1CA88F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BFBF2-76FD-43A7-80C4-0F2333E4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90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Session Task 2: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simple app that:</a:t>
            </a:r>
          </a:p>
          <a:p>
            <a:pPr lvl="1"/>
            <a:r>
              <a:rPr lang="en-US" dirty="0"/>
              <a:t>Has two activities with different UIs.</a:t>
            </a:r>
          </a:p>
          <a:p>
            <a:pPr lvl="1"/>
            <a:r>
              <a:rPr lang="en-US" dirty="0"/>
              <a:t>Shows the main activity with some greeting messages for 5 seconds.</a:t>
            </a:r>
          </a:p>
          <a:p>
            <a:pPr lvl="1"/>
            <a:r>
              <a:rPr lang="en-US" dirty="0"/>
              <a:t>Then automatically jumps to its second activity.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Now press “back”, does it still jump to the second activity?</a:t>
            </a:r>
          </a:p>
          <a:p>
            <a:pPr lvl="1"/>
            <a:r>
              <a:rPr lang="en-US" dirty="0"/>
              <a:t>What can be done to prevent this?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 </a:t>
            </a:r>
            <a:r>
              <a:rPr lang="en-US" dirty="0" err="1"/>
              <a:t>onStop</a:t>
            </a:r>
            <a:r>
              <a:rPr lang="en-US" dirty="0"/>
              <a:t>() and let it print out some messages.</a:t>
            </a:r>
          </a:p>
          <a:p>
            <a:pPr lvl="1"/>
            <a:r>
              <a:rPr lang="en-US" dirty="0"/>
              <a:t>Try to rotate your screen. What will happen?</a:t>
            </a:r>
          </a:p>
          <a:p>
            <a:pPr lvl="1"/>
            <a:r>
              <a:rPr lang="en-US" dirty="0"/>
              <a:t>Try to turn the screen on and off. What will happen?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DA27A-B020-4512-9FAA-150432E6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7CB38-9469-474E-BD18-A18DC072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view’s dimensions before displaying the view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https://spotandroid.com/2016/12/21/android-tricks-how-to-find-views-dimensions-before-displaying-the-view/</a:t>
            </a:r>
            <a:endParaRPr lang="en-US" dirty="0"/>
          </a:p>
          <a:p>
            <a:r>
              <a:rPr lang="en-US" dirty="0"/>
              <a:t>View's </a:t>
            </a:r>
            <a:r>
              <a:rPr lang="en-US" dirty="0" err="1"/>
              <a:t>getWidth</a:t>
            </a:r>
            <a:r>
              <a:rPr lang="en-US" dirty="0"/>
              <a:t>() and </a:t>
            </a:r>
            <a:r>
              <a:rPr lang="en-US" dirty="0" err="1"/>
              <a:t>getHeight</a:t>
            </a:r>
            <a:r>
              <a:rPr lang="en-US" dirty="0"/>
              <a:t>() returns 0</a:t>
            </a:r>
          </a:p>
          <a:p>
            <a:pPr lvl="1"/>
            <a:r>
              <a:rPr lang="en-US" dirty="0">
                <a:hlinkClick r:id="rId2"/>
              </a:rPr>
              <a:t>https://stackoverflow.com/questions/3591784/views-getwidth-and-getheight-returns-0</a:t>
            </a:r>
            <a:endParaRPr lang="en-US" dirty="0"/>
          </a:p>
          <a:p>
            <a:r>
              <a:rPr lang="en-US" dirty="0"/>
              <a:t>Difference between </a:t>
            </a:r>
            <a:r>
              <a:rPr lang="en-US" dirty="0" err="1"/>
              <a:t>getWidth</a:t>
            </a:r>
            <a:r>
              <a:rPr lang="en-US" dirty="0"/>
              <a:t> and </a:t>
            </a:r>
            <a:r>
              <a:rPr lang="en-US" dirty="0" err="1"/>
              <a:t>getMeasuredWith</a:t>
            </a:r>
            <a:r>
              <a:rPr lang="en-US" dirty="0"/>
              <a:t>()</a:t>
            </a:r>
          </a:p>
          <a:p>
            <a:pPr lvl="1"/>
            <a:r>
              <a:rPr lang="en-US" dirty="0">
                <a:hlinkClick r:id="rId3"/>
              </a:rPr>
              <a:t>https://stackoverflow.com/questions/8657540/what-is-the-difference-between-getwidth-height-and-getmeasuredwidth-height-i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CA0AC-F46A-4C42-A43F-A5837560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AA3AF-007D-4BD2-8471-04FD0010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84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5221-F37B-43FB-BF6B-53B52397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Launcher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CA42-0448-4611-9CC1-F6E756018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Below are screenshots of different app launchers.</a:t>
            </a:r>
          </a:p>
          <a:p>
            <a:pPr lvl="1"/>
            <a:r>
              <a:rPr lang="en-US" altLang="zh-CN" dirty="0"/>
              <a:t>They are system-level apps that manage other apps.</a:t>
            </a:r>
          </a:p>
          <a:p>
            <a:r>
              <a:rPr lang="en-US" altLang="zh-CN" dirty="0"/>
              <a:t>Tapping on each icon will start the launcher activity of the corresponding app.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E49D-D797-4CBC-8E47-BC7E99FF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86DF6-D0CC-4E92-8775-89307B71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2445F-8D44-47C9-9369-BBF72466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364" y="3087452"/>
            <a:ext cx="5035271" cy="29853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2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B631-10AA-4A62-B062-4524C8F5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Creating an Activity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8F942B-7F06-4470-B322-5F532A45B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25" y="1252294"/>
            <a:ext cx="6908750" cy="49015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5CFD-C18A-4DAD-BC2F-6274A82E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16135-A86A-4FD6-A5F8-D27D242F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7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100B-B2BB-4E89-9B85-EA9E8348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Activity-related Files and Code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EB40-38AF-4140-9717-7A43B363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Each activity must have a corresponding Java class that inherits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Android.app.Activity</a:t>
            </a:r>
            <a:r>
              <a:rPr lang="en-US" altLang="zh-CN" dirty="0"/>
              <a:t> or its subclasses.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An activity is usually associated with a layout.</a:t>
            </a:r>
          </a:p>
          <a:p>
            <a:pPr lvl="1"/>
            <a:r>
              <a:rPr lang="en-US" altLang="zh-CN" dirty="0"/>
              <a:t>Layouts are defined using an XML file stored in 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res/layout</a:t>
            </a:r>
            <a:r>
              <a:rPr lang="en-US" altLang="zh-CN" dirty="0"/>
              <a:t>” project folder.</a:t>
            </a:r>
          </a:p>
          <a:p>
            <a:pPr lvl="1"/>
            <a:r>
              <a:rPr lang="en-US" altLang="zh-CN" dirty="0"/>
              <a:t>The layout XML describes what widgets are used and how they are placed on the screen.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Layout is loaded by calling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, which is usually done in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 function of that Activity.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Activities must be registered in “AndroidManifest.xml”.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D053-0822-4540-8DD9-D5E4821E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UI Elements and Events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8757B-365B-4C52-BE70-34012B66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5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6640</TotalTime>
  <Words>5556</Words>
  <Application>Microsoft Office PowerPoint</Application>
  <PresentationFormat>On-screen Show (4:3)</PresentationFormat>
  <Paragraphs>659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Courier</vt:lpstr>
      <vt:lpstr>等线</vt:lpstr>
      <vt:lpstr>Arial</vt:lpstr>
      <vt:lpstr>Calibri</vt:lpstr>
      <vt:lpstr>Cambria</vt:lpstr>
      <vt:lpstr>Consolas</vt:lpstr>
      <vt:lpstr>Courier New</vt:lpstr>
      <vt:lpstr>Office 主题​​</vt:lpstr>
      <vt:lpstr>UI Elements and Events</vt:lpstr>
      <vt:lpstr>Contents</vt:lpstr>
      <vt:lpstr>The res Folder and R.java</vt:lpstr>
      <vt:lpstr>R.java</vt:lpstr>
      <vt:lpstr>Activity</vt:lpstr>
      <vt:lpstr>Activity</vt:lpstr>
      <vt:lpstr>App Launcher</vt:lpstr>
      <vt:lpstr>Creating an Activity</vt:lpstr>
      <vt:lpstr>Activity-related Files and Code</vt:lpstr>
      <vt:lpstr>PowerPoint Presentation</vt:lpstr>
      <vt:lpstr>Starting Activities</vt:lpstr>
      <vt:lpstr>Starting Activities: Example</vt:lpstr>
      <vt:lpstr>Activity “Back Stack”</vt:lpstr>
      <vt:lpstr>Activity Life Cycle</vt:lpstr>
      <vt:lpstr>Activity State Change</vt:lpstr>
      <vt:lpstr>Callback Functions: Typical Uses</vt:lpstr>
      <vt:lpstr>Callback Functions</vt:lpstr>
      <vt:lpstr>Passing Data to Activity</vt:lpstr>
      <vt:lpstr>Passing Data to Activity</vt:lpstr>
      <vt:lpstr>Passing Data then Receive Data</vt:lpstr>
      <vt:lpstr>PowerPoint Presentation</vt:lpstr>
      <vt:lpstr>Passing Data then Receive Data</vt:lpstr>
      <vt:lpstr>Passing Data then Receive Data</vt:lpstr>
      <vt:lpstr>Returning Results</vt:lpstr>
      <vt:lpstr>Closing Activities</vt:lpstr>
      <vt:lpstr>Layout and View</vt:lpstr>
      <vt:lpstr>PowerPoint Presentation</vt:lpstr>
      <vt:lpstr>Base Classes of UI</vt:lpstr>
      <vt:lpstr>Views Example</vt:lpstr>
      <vt:lpstr>Some Layouts</vt:lpstr>
      <vt:lpstr>Other Layouts</vt:lpstr>
      <vt:lpstr>Layout XML Attributes</vt:lpstr>
      <vt:lpstr>Important Properties: ID</vt:lpstr>
      <vt:lpstr>Important Properties: Text</vt:lpstr>
      <vt:lpstr>Defining Text in “strings.xml”</vt:lpstr>
      <vt:lpstr>Set Text in Buttons and Labels</vt:lpstr>
      <vt:lpstr>Create New Language Support</vt:lpstr>
      <vt:lpstr>Create New Language Support</vt:lpstr>
      <vt:lpstr>Important Properties: Layout Params</vt:lpstr>
      <vt:lpstr>Units of Measurement</vt:lpstr>
      <vt:lpstr>Layout Params: Padding and Margin</vt:lpstr>
      <vt:lpstr>Padding and Margin</vt:lpstr>
      <vt:lpstr>Controlling Padding and Margin</vt:lpstr>
      <vt:lpstr>PowerPoint Presentation</vt:lpstr>
      <vt:lpstr>Designing Layouts</vt:lpstr>
      <vt:lpstr>Constraint Layout</vt:lpstr>
      <vt:lpstr>Constraint Layout: Adding Views</vt:lpstr>
      <vt:lpstr>Constraint Layout: Relative Positioning</vt:lpstr>
      <vt:lpstr>Constraint Layout: Relative Positioning</vt:lpstr>
      <vt:lpstr>Constraint Layout: Different Screens</vt:lpstr>
      <vt:lpstr>Constraint Layout: Different Screens</vt:lpstr>
      <vt:lpstr>Test your UI on different screens!</vt:lpstr>
      <vt:lpstr>Constraint Layout: Advantage</vt:lpstr>
      <vt:lpstr>Handling Events</vt:lpstr>
      <vt:lpstr>Events</vt:lpstr>
      <vt:lpstr>Event Listener Example 1 &amp; 2</vt:lpstr>
      <vt:lpstr>Event Listener Example 3: Spinner</vt:lpstr>
      <vt:lpstr>Spinner How-to</vt:lpstr>
      <vt:lpstr>Spinner How-to</vt:lpstr>
      <vt:lpstr>Spinner How-to</vt:lpstr>
      <vt:lpstr>Spinner How-to</vt:lpstr>
      <vt:lpstr>Spinner How-to</vt:lpstr>
      <vt:lpstr>onItemSelected()</vt:lpstr>
      <vt:lpstr>Manually Adding Items</vt:lpstr>
      <vt:lpstr>Extended Reading</vt:lpstr>
      <vt:lpstr>Adapter &amp; Adapter View</vt:lpstr>
      <vt:lpstr>Lab Session Task 1:</vt:lpstr>
      <vt:lpstr>Lab Session Task 2:</vt:lpstr>
      <vt:lpstr>Extended Learning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elements and events</dc:title>
  <dc:subject/>
  <dc:creator>jianjian</dc:creator>
  <cp:keywords/>
  <dc:description/>
  <cp:lastModifiedBy>jovan bachtiar</cp:lastModifiedBy>
  <cp:revision>730</cp:revision>
  <dcterms:created xsi:type="dcterms:W3CDTF">2021-02-15T06:35:27Z</dcterms:created>
  <dcterms:modified xsi:type="dcterms:W3CDTF">2023-09-18T05:09:08Z</dcterms:modified>
  <cp:category/>
</cp:coreProperties>
</file>